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4"/>
  </p:notesMasterIdLst>
  <p:handoutMasterIdLst>
    <p:handoutMasterId r:id="rId105"/>
  </p:handoutMasterIdLst>
  <p:sldIdLst>
    <p:sldId id="35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469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92" r:id="rId31"/>
    <p:sldId id="393" r:id="rId32"/>
    <p:sldId id="394" r:id="rId33"/>
    <p:sldId id="395" r:id="rId34"/>
    <p:sldId id="457" r:id="rId35"/>
    <p:sldId id="520" r:id="rId36"/>
    <p:sldId id="458" r:id="rId37"/>
    <p:sldId id="459" r:id="rId38"/>
    <p:sldId id="460" r:id="rId39"/>
    <p:sldId id="461" r:id="rId40"/>
    <p:sldId id="524" r:id="rId41"/>
    <p:sldId id="521" r:id="rId42"/>
    <p:sldId id="522" r:id="rId43"/>
    <p:sldId id="523" r:id="rId44"/>
    <p:sldId id="525" r:id="rId45"/>
    <p:sldId id="530" r:id="rId46"/>
    <p:sldId id="529" r:id="rId47"/>
    <p:sldId id="526" r:id="rId48"/>
    <p:sldId id="527" r:id="rId49"/>
    <p:sldId id="528" r:id="rId50"/>
    <p:sldId id="531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532" r:id="rId60"/>
    <p:sldId id="464" r:id="rId61"/>
    <p:sldId id="465" r:id="rId62"/>
    <p:sldId id="466" r:id="rId63"/>
    <p:sldId id="467" r:id="rId64"/>
    <p:sldId id="406" r:id="rId65"/>
    <p:sldId id="408" r:id="rId66"/>
    <p:sldId id="472" r:id="rId67"/>
    <p:sldId id="508" r:id="rId68"/>
    <p:sldId id="473" r:id="rId69"/>
    <p:sldId id="507" r:id="rId70"/>
    <p:sldId id="474" r:id="rId71"/>
    <p:sldId id="505" r:id="rId72"/>
    <p:sldId id="506" r:id="rId73"/>
    <p:sldId id="476" r:id="rId74"/>
    <p:sldId id="479" r:id="rId75"/>
    <p:sldId id="481" r:id="rId76"/>
    <p:sldId id="482" r:id="rId77"/>
    <p:sldId id="483" r:id="rId78"/>
    <p:sldId id="509" r:id="rId79"/>
    <p:sldId id="484" r:id="rId80"/>
    <p:sldId id="485" r:id="rId81"/>
    <p:sldId id="486" r:id="rId82"/>
    <p:sldId id="487" r:id="rId83"/>
    <p:sldId id="488" r:id="rId84"/>
    <p:sldId id="489" r:id="rId85"/>
    <p:sldId id="491" r:id="rId86"/>
    <p:sldId id="510" r:id="rId87"/>
    <p:sldId id="511" r:id="rId88"/>
    <p:sldId id="512" r:id="rId89"/>
    <p:sldId id="494" r:id="rId90"/>
    <p:sldId id="495" r:id="rId91"/>
    <p:sldId id="513" r:id="rId92"/>
    <p:sldId id="497" r:id="rId93"/>
    <p:sldId id="498" r:id="rId94"/>
    <p:sldId id="514" r:id="rId95"/>
    <p:sldId id="515" r:id="rId96"/>
    <p:sldId id="516" r:id="rId97"/>
    <p:sldId id="502" r:id="rId98"/>
    <p:sldId id="503" r:id="rId99"/>
    <p:sldId id="504" r:id="rId100"/>
    <p:sldId id="517" r:id="rId101"/>
    <p:sldId id="518" r:id="rId102"/>
    <p:sldId id="519" r:id="rId103"/>
  </p:sldIdLst>
  <p:sldSz cx="9144000" cy="6858000" type="screen4x3"/>
  <p:notesSz cx="6997700" cy="92837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99CCFF"/>
    <a:srgbClr val="000099"/>
    <a:srgbClr val="0066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61" autoAdjust="0"/>
    <p:restoredTop sz="94660"/>
  </p:normalViewPr>
  <p:slideViewPr>
    <p:cSldViewPr snapToGrid="0">
      <p:cViewPr varScale="1">
        <p:scale>
          <a:sx n="68" d="100"/>
          <a:sy n="68" d="100"/>
        </p:scale>
        <p:origin x="-1464" y="-96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F9677F41-92FE-4FCB-895F-3D25B5F3B39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5BAC4466-5E5B-4927-81D4-99B20C81B4B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10B8F7-BE07-472D-8955-8E7C537BBEAE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2B99A6-4258-44FF-B148-CC5DBA0A2204}" type="slidenum">
              <a:rPr lang="en-US"/>
              <a:pPr/>
              <a:t>10</a:t>
            </a:fld>
            <a:endParaRPr lang="en-US"/>
          </a:p>
        </p:txBody>
      </p:sp>
      <p:sp>
        <p:nvSpPr>
          <p:cNvPr id="348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2DE46E-2D79-46B9-A996-C7E93A2B3769}" type="slidenum">
              <a:rPr lang="en-US"/>
              <a:pPr/>
              <a:t>100</a:t>
            </a:fld>
            <a:endParaRPr lang="en-US"/>
          </a:p>
        </p:txBody>
      </p:sp>
      <p:sp>
        <p:nvSpPr>
          <p:cNvPr id="2088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66E32-844F-4B4B-B4E8-251A4B3AAF00}" type="slidenum">
              <a:rPr lang="en-US"/>
              <a:pPr/>
              <a:t>101</a:t>
            </a:fld>
            <a:endParaRPr lang="en-US"/>
          </a:p>
        </p:txBody>
      </p:sp>
      <p:sp>
        <p:nvSpPr>
          <p:cNvPr id="2109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3370D-A744-40B9-9E50-CC40AB475625}" type="slidenum">
              <a:rPr lang="en-US"/>
              <a:pPr/>
              <a:t>102</a:t>
            </a:fld>
            <a:endParaRPr lang="en-US"/>
          </a:p>
        </p:txBody>
      </p:sp>
      <p:sp>
        <p:nvSpPr>
          <p:cNvPr id="2129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6983FA-7B19-4647-9264-9FB45DB7F59A}" type="slidenum">
              <a:rPr lang="en-US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07951A-1C2F-40FE-B28D-3D5A15027341}" type="slidenum">
              <a:rPr lang="en-US"/>
              <a:pPr/>
              <a:t>12</a:t>
            </a:fld>
            <a:endParaRPr lang="en-US"/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766E8E-4201-4E4B-AD60-FF0BF2FF32B3}" type="slidenum">
              <a:rPr lang="en-US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C77EC-6EE7-4B5F-AEC9-5B890C5C09D0}" type="slidenum">
              <a:rPr lang="en-US"/>
              <a:pPr/>
              <a:t>14</a:t>
            </a:fld>
            <a:endParaRPr lang="en-US"/>
          </a:p>
        </p:txBody>
      </p:sp>
      <p:sp>
        <p:nvSpPr>
          <p:cNvPr id="430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CBEC82-53B2-47DE-9E3D-EB45BB77D0FF}" type="slidenum">
              <a:rPr lang="en-US"/>
              <a:pPr/>
              <a:t>15</a:t>
            </a:fld>
            <a:endParaRPr lang="en-US"/>
          </a:p>
        </p:txBody>
      </p:sp>
      <p:sp>
        <p:nvSpPr>
          <p:cNvPr id="450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3250F2-C056-471B-9ED8-8B048AC27DF3}" type="slidenum">
              <a:rPr lang="en-US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788481-1905-45DE-86BE-14ADC9DD5DC9}" type="slidenum">
              <a:rPr lang="en-US"/>
              <a:pPr/>
              <a:t>17</a:t>
            </a:fld>
            <a:endParaRPr lang="en-US"/>
          </a:p>
        </p:txBody>
      </p:sp>
      <p:sp>
        <p:nvSpPr>
          <p:cNvPr id="491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B17626-4E36-4167-904C-AA2E778AEFDA}" type="slidenum">
              <a:rPr lang="en-US"/>
              <a:pPr/>
              <a:t>18</a:t>
            </a:fld>
            <a:endParaRPr lang="en-US"/>
          </a:p>
        </p:txBody>
      </p:sp>
      <p:sp>
        <p:nvSpPr>
          <p:cNvPr id="512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29AD11-4DD4-478A-AAF1-FED8AAA1F288}" type="slidenum">
              <a:rPr lang="en-US"/>
              <a:pPr/>
              <a:t>19</a:t>
            </a:fld>
            <a:endParaRPr lang="en-US"/>
          </a:p>
        </p:txBody>
      </p:sp>
      <p:sp>
        <p:nvSpPr>
          <p:cNvPr id="532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1CF477-F9BF-4661-9BC4-27E7ECCD57BC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12D862-B047-45F4-8AFF-17FB6F323262}" type="slidenum">
              <a:rPr lang="en-US"/>
              <a:pPr/>
              <a:t>20</a:t>
            </a:fld>
            <a:endParaRPr lang="en-US"/>
          </a:p>
        </p:txBody>
      </p:sp>
      <p:sp>
        <p:nvSpPr>
          <p:cNvPr id="552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C1AD5C-6669-477B-AD0E-9D025B5139AE}" type="slidenum">
              <a:rPr lang="en-US"/>
              <a:pPr/>
              <a:t>21</a:t>
            </a:fld>
            <a:endParaRPr lang="en-US"/>
          </a:p>
        </p:txBody>
      </p:sp>
      <p:sp>
        <p:nvSpPr>
          <p:cNvPr id="573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139227-2A85-4426-BE9D-10B06AF8C61B}" type="slidenum">
              <a:rPr lang="en-US"/>
              <a:pPr/>
              <a:t>22</a:t>
            </a:fld>
            <a:endParaRPr lang="en-US"/>
          </a:p>
        </p:txBody>
      </p:sp>
      <p:sp>
        <p:nvSpPr>
          <p:cNvPr id="593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C2C3AC-F4FF-4CEF-AA94-900A54AD8F20}" type="slidenum">
              <a:rPr lang="en-US"/>
              <a:pPr/>
              <a:t>23</a:t>
            </a:fld>
            <a:endParaRPr lang="en-US"/>
          </a:p>
        </p:txBody>
      </p:sp>
      <p:sp>
        <p:nvSpPr>
          <p:cNvPr id="614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5F3AE4-8A8B-4B1D-8171-F3EF187F2F15}" type="slidenum">
              <a:rPr lang="en-US"/>
              <a:pPr/>
              <a:t>24</a:t>
            </a:fld>
            <a:endParaRPr lang="en-US"/>
          </a:p>
        </p:txBody>
      </p:sp>
      <p:sp>
        <p:nvSpPr>
          <p:cNvPr id="634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24581-6633-4C90-ADB5-3ED203A98984}" type="slidenum">
              <a:rPr lang="en-US"/>
              <a:pPr/>
              <a:t>25</a:t>
            </a:fld>
            <a:endParaRPr lang="en-US"/>
          </a:p>
        </p:txBody>
      </p:sp>
      <p:sp>
        <p:nvSpPr>
          <p:cNvPr id="655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DAE5C-0F14-4D21-AC22-264FAE40B064}" type="slidenum">
              <a:rPr lang="en-US"/>
              <a:pPr/>
              <a:t>26</a:t>
            </a:fld>
            <a:endParaRPr lang="en-US"/>
          </a:p>
        </p:txBody>
      </p:sp>
      <p:sp>
        <p:nvSpPr>
          <p:cNvPr id="675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0AE30-B230-4678-9AA0-9BD8715EE2E0}" type="slidenum">
              <a:rPr lang="en-US"/>
              <a:pPr/>
              <a:t>27</a:t>
            </a:fld>
            <a:endParaRPr lang="en-US"/>
          </a:p>
        </p:txBody>
      </p:sp>
      <p:sp>
        <p:nvSpPr>
          <p:cNvPr id="696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9A0DD6-9BF0-4A15-A73D-DEF418A5C4F3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673F9-52C4-44E7-BA60-10CB808ED3E9}" type="slidenum">
              <a:rPr lang="en-US"/>
              <a:pPr/>
              <a:t>29</a:t>
            </a:fld>
            <a:endParaRPr lang="en-US"/>
          </a:p>
        </p:txBody>
      </p:sp>
      <p:sp>
        <p:nvSpPr>
          <p:cNvPr id="737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1F6B6C-BA53-4740-B525-9413CF8E9714}" type="slidenum">
              <a:rPr lang="en-US"/>
              <a:pPr/>
              <a:t>3</a:t>
            </a:fld>
            <a:endParaRPr lang="en-US"/>
          </a:p>
        </p:txBody>
      </p:sp>
      <p:sp>
        <p:nvSpPr>
          <p:cNvPr id="204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7D2C86-7937-423C-96B9-62C0D5315C13}" type="slidenum">
              <a:rPr lang="en-US"/>
              <a:pPr/>
              <a:t>30</a:t>
            </a:fld>
            <a:endParaRPr lang="en-US"/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6B637-8162-4089-B58B-4B61CC0E72BA}" type="slidenum">
              <a:rPr lang="en-US"/>
              <a:pPr/>
              <a:t>31</a:t>
            </a:fld>
            <a:endParaRPr lang="en-US"/>
          </a:p>
        </p:txBody>
      </p:sp>
      <p:sp>
        <p:nvSpPr>
          <p:cNvPr id="778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57F11D-82A4-41E4-B514-F8C5A68107DB}" type="slidenum">
              <a:rPr lang="en-US"/>
              <a:pPr/>
              <a:t>32</a:t>
            </a:fld>
            <a:endParaRPr lang="en-US"/>
          </a:p>
        </p:txBody>
      </p:sp>
      <p:sp>
        <p:nvSpPr>
          <p:cNvPr id="798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2FEC8-5E05-4D04-B2CB-59A51F61BED8}" type="slidenum">
              <a:rPr lang="en-US"/>
              <a:pPr/>
              <a:t>33</a:t>
            </a:fld>
            <a:endParaRPr lang="en-US"/>
          </a:p>
        </p:txBody>
      </p:sp>
      <p:sp>
        <p:nvSpPr>
          <p:cNvPr id="819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B59756-3244-424F-AB8A-B058E2ED895C}" type="slidenum">
              <a:rPr lang="en-US"/>
              <a:pPr/>
              <a:t>34</a:t>
            </a:fld>
            <a:endParaRPr lang="en-US"/>
          </a:p>
        </p:txBody>
      </p:sp>
      <p:sp>
        <p:nvSpPr>
          <p:cNvPr id="860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750001-D0F8-4E54-AB54-273352A8FFFC}" type="slidenum">
              <a:rPr lang="en-US"/>
              <a:pPr/>
              <a:t>36</a:t>
            </a:fld>
            <a:endParaRPr lang="en-US"/>
          </a:p>
        </p:txBody>
      </p:sp>
      <p:sp>
        <p:nvSpPr>
          <p:cNvPr id="880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AF8AF-4901-4AE3-9225-A668DB7172EA}" type="slidenum">
              <a:rPr lang="en-US"/>
              <a:pPr/>
              <a:t>37</a:t>
            </a:fld>
            <a:endParaRPr lang="en-US"/>
          </a:p>
        </p:txBody>
      </p:sp>
      <p:sp>
        <p:nvSpPr>
          <p:cNvPr id="839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944DCA-4F90-40BA-A5A2-45124A754AF5}" type="slidenum">
              <a:rPr lang="en-US"/>
              <a:pPr/>
              <a:t>38</a:t>
            </a:fld>
            <a:endParaRPr lang="en-US"/>
          </a:p>
        </p:txBody>
      </p:sp>
      <p:sp>
        <p:nvSpPr>
          <p:cNvPr id="901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15D0A9-B1A9-4D5F-98F0-D2013074E11D}" type="slidenum">
              <a:rPr lang="en-US"/>
              <a:pPr/>
              <a:t>39</a:t>
            </a:fld>
            <a:endParaRPr lang="en-US"/>
          </a:p>
        </p:txBody>
      </p:sp>
      <p:sp>
        <p:nvSpPr>
          <p:cNvPr id="921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11DE1-17C3-4FAD-B6C7-BFAD7E095F24}" type="slidenum">
              <a:rPr lang="en-US"/>
              <a:pPr/>
              <a:t>4</a:t>
            </a:fld>
            <a:endParaRPr lang="en-US"/>
          </a:p>
        </p:txBody>
      </p:sp>
      <p:sp>
        <p:nvSpPr>
          <p:cNvPr id="225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14A4A17F-80B7-4C8C-A681-B69F6EC5CF0C}" type="slidenum">
              <a:rPr lang="en-US" sz="1200"/>
              <a:pPr algn="r" defTabSz="930275"/>
              <a:t>40</a:t>
            </a:fld>
            <a:endParaRPr lang="en-US" sz="1200"/>
          </a:p>
        </p:txBody>
      </p:sp>
      <p:sp>
        <p:nvSpPr>
          <p:cNvPr id="232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5AB50EE9-5A87-4959-9738-1EE385ECDD13}" type="slidenum">
              <a:rPr lang="en-US" sz="1200"/>
              <a:pPr algn="r" defTabSz="930275"/>
              <a:t>41</a:t>
            </a:fld>
            <a:endParaRPr lang="en-US" sz="1200"/>
          </a:p>
        </p:txBody>
      </p:sp>
      <p:sp>
        <p:nvSpPr>
          <p:cNvPr id="2263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C7DEF4E4-A8C1-4E59-8AE4-9395E5BDEDB1}" type="slidenum">
              <a:rPr lang="en-US" sz="1200"/>
              <a:pPr algn="r" defTabSz="930275"/>
              <a:t>42</a:t>
            </a:fld>
            <a:endParaRPr lang="en-US" sz="1200"/>
          </a:p>
        </p:txBody>
      </p:sp>
      <p:sp>
        <p:nvSpPr>
          <p:cNvPr id="228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A2EEF45C-9998-479A-9C0F-FF63365476C2}" type="slidenum">
              <a:rPr lang="en-US" sz="1200"/>
              <a:pPr algn="r" defTabSz="930275"/>
              <a:t>43</a:t>
            </a:fld>
            <a:endParaRPr lang="en-US" sz="1200"/>
          </a:p>
        </p:txBody>
      </p:sp>
      <p:sp>
        <p:nvSpPr>
          <p:cNvPr id="230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7CB06017-53F5-45BB-8AB6-55F53B40F07D}" type="slidenum">
              <a:rPr lang="en-US" sz="1200"/>
              <a:pPr algn="r" defTabSz="930275"/>
              <a:t>44</a:t>
            </a:fld>
            <a:endParaRPr lang="en-US" sz="1200"/>
          </a:p>
        </p:txBody>
      </p:sp>
      <p:sp>
        <p:nvSpPr>
          <p:cNvPr id="234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5EC302D5-483B-4DDB-8C32-C6BE6019E9A5}" type="slidenum">
              <a:rPr lang="en-US" sz="1200"/>
              <a:pPr algn="r" defTabSz="930275"/>
              <a:t>45</a:t>
            </a:fld>
            <a:endParaRPr lang="en-US" sz="1200"/>
          </a:p>
        </p:txBody>
      </p:sp>
      <p:sp>
        <p:nvSpPr>
          <p:cNvPr id="2447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B712F665-1A9F-4872-98B8-A1ED095637BB}" type="slidenum">
              <a:rPr lang="en-US" sz="1200"/>
              <a:pPr algn="r" defTabSz="930275"/>
              <a:t>46</a:t>
            </a:fld>
            <a:endParaRPr lang="en-US" sz="1200"/>
          </a:p>
        </p:txBody>
      </p:sp>
      <p:sp>
        <p:nvSpPr>
          <p:cNvPr id="242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D763B730-6173-4034-8B21-A91CF076FE06}" type="slidenum">
              <a:rPr lang="en-US" sz="1200"/>
              <a:pPr algn="r" defTabSz="930275"/>
              <a:t>47</a:t>
            </a:fld>
            <a:endParaRPr lang="en-US" sz="1200"/>
          </a:p>
        </p:txBody>
      </p:sp>
      <p:sp>
        <p:nvSpPr>
          <p:cNvPr id="236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7A5AC2C2-506B-4B22-BE2C-9FAF4329FBA2}" type="slidenum">
              <a:rPr lang="en-US" sz="1200"/>
              <a:pPr algn="r" defTabSz="930275"/>
              <a:t>48</a:t>
            </a:fld>
            <a:endParaRPr lang="en-US" sz="1200"/>
          </a:p>
        </p:txBody>
      </p:sp>
      <p:sp>
        <p:nvSpPr>
          <p:cNvPr id="238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D1B84E29-7743-430F-B688-6FB4060B6DB5}" type="slidenum">
              <a:rPr lang="en-US" sz="1200"/>
              <a:pPr algn="r" defTabSz="930275"/>
              <a:t>49</a:t>
            </a:fld>
            <a:endParaRPr lang="en-US" sz="1200"/>
          </a:p>
        </p:txBody>
      </p:sp>
      <p:sp>
        <p:nvSpPr>
          <p:cNvPr id="240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25287-10D6-44BA-8493-1FFCA5635834}" type="slidenum">
              <a:rPr lang="en-US"/>
              <a:pPr/>
              <a:t>5</a:t>
            </a:fld>
            <a:endParaRPr lang="en-US"/>
          </a:p>
        </p:txBody>
      </p:sp>
      <p:sp>
        <p:nvSpPr>
          <p:cNvPr id="245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4FBFBE-C216-4EF8-9923-75BD0C170776}" type="slidenum">
              <a:rPr lang="en-US"/>
              <a:pPr/>
              <a:t>51</a:t>
            </a:fld>
            <a:endParaRPr lang="en-US"/>
          </a:p>
        </p:txBody>
      </p:sp>
      <p:sp>
        <p:nvSpPr>
          <p:cNvPr id="100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D11867-C941-443B-B756-8DD3DA1575D8}" type="slidenum">
              <a:rPr lang="en-US"/>
              <a:pPr/>
              <a:t>52</a:t>
            </a:fld>
            <a:endParaRPr lang="en-US"/>
          </a:p>
        </p:txBody>
      </p:sp>
      <p:sp>
        <p:nvSpPr>
          <p:cNvPr id="102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198DF5-FE67-4BDD-A5B0-DB715F47B549}" type="slidenum">
              <a:rPr lang="en-US"/>
              <a:pPr/>
              <a:t>53</a:t>
            </a:fld>
            <a:endParaRPr lang="en-US"/>
          </a:p>
        </p:txBody>
      </p:sp>
      <p:sp>
        <p:nvSpPr>
          <p:cNvPr id="104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B3BAC-8F0D-4870-8EE9-4FE8BA531383}" type="slidenum">
              <a:rPr lang="en-US"/>
              <a:pPr/>
              <a:t>54</a:t>
            </a:fld>
            <a:endParaRPr lang="en-US"/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A781A4-FE06-4B13-9754-4B191749EAF7}" type="slidenum">
              <a:rPr lang="en-US"/>
              <a:pPr/>
              <a:t>55</a:t>
            </a:fld>
            <a:endParaRPr lang="en-US"/>
          </a:p>
        </p:txBody>
      </p:sp>
      <p:sp>
        <p:nvSpPr>
          <p:cNvPr id="108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41D547-C721-4B59-91C7-C206131A06A8}" type="slidenum">
              <a:rPr lang="en-US"/>
              <a:pPr/>
              <a:t>56</a:t>
            </a:fld>
            <a:endParaRPr lang="en-US"/>
          </a:p>
        </p:txBody>
      </p:sp>
      <p:sp>
        <p:nvSpPr>
          <p:cNvPr id="110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83A59A-A18F-4604-8346-9931773C3851}" type="slidenum">
              <a:rPr lang="en-US"/>
              <a:pPr/>
              <a:t>57</a:t>
            </a:fld>
            <a:endParaRPr lang="en-US"/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2D93F-4D0A-4EE0-9E9D-991112AD60C0}" type="slidenum">
              <a:rPr lang="en-US"/>
              <a:pPr/>
              <a:t>58</a:t>
            </a:fld>
            <a:endParaRPr lang="en-US"/>
          </a:p>
        </p:txBody>
      </p:sp>
      <p:sp>
        <p:nvSpPr>
          <p:cNvPr id="114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76D21CDF-98C4-4FB0-A124-A55CF2EE1947}" type="slidenum">
              <a:rPr lang="en-US" sz="1200"/>
              <a:pPr algn="r" defTabSz="930275"/>
              <a:t>59</a:t>
            </a:fld>
            <a:endParaRPr lang="en-US" sz="1200"/>
          </a:p>
        </p:txBody>
      </p:sp>
      <p:sp>
        <p:nvSpPr>
          <p:cNvPr id="2488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1E626-9434-4E9A-90E0-CCE083EFCCBF}" type="slidenum">
              <a:rPr lang="en-US"/>
              <a:pPr/>
              <a:t>6</a:t>
            </a:fld>
            <a:endParaRPr lang="en-US"/>
          </a:p>
        </p:txBody>
      </p:sp>
      <p:sp>
        <p:nvSpPr>
          <p:cNvPr id="266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B86985-F95A-420C-82D4-F7CBDD02D50B}" type="slidenum">
              <a:rPr lang="en-US"/>
              <a:pPr/>
              <a:t>60</a:t>
            </a:fld>
            <a:endParaRPr lang="en-US"/>
          </a:p>
        </p:txBody>
      </p:sp>
      <p:sp>
        <p:nvSpPr>
          <p:cNvPr id="1187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A475BD-F6A0-42A8-B96E-C0E6418375E0}" type="slidenum">
              <a:rPr lang="en-US"/>
              <a:pPr/>
              <a:t>61</a:t>
            </a:fld>
            <a:endParaRPr lang="en-US"/>
          </a:p>
        </p:txBody>
      </p:sp>
      <p:sp>
        <p:nvSpPr>
          <p:cNvPr id="1208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1C2CC-C860-4A42-BF55-4DFD26050949}" type="slidenum">
              <a:rPr lang="en-US"/>
              <a:pPr/>
              <a:t>62</a:t>
            </a:fld>
            <a:endParaRPr lang="en-US"/>
          </a:p>
        </p:txBody>
      </p:sp>
      <p:sp>
        <p:nvSpPr>
          <p:cNvPr id="1228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01CC9-1615-4C44-95A5-62C3B2721DDF}" type="slidenum">
              <a:rPr lang="en-US"/>
              <a:pPr/>
              <a:t>63</a:t>
            </a:fld>
            <a:endParaRPr lang="en-US"/>
          </a:p>
        </p:txBody>
      </p:sp>
      <p:sp>
        <p:nvSpPr>
          <p:cNvPr id="1249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C251F-6561-4AE3-B673-0BC521F772AA}" type="slidenum">
              <a:rPr lang="en-US"/>
              <a:pPr/>
              <a:t>64</a:t>
            </a:fld>
            <a:endParaRPr lang="en-US"/>
          </a:p>
        </p:txBody>
      </p:sp>
      <p:sp>
        <p:nvSpPr>
          <p:cNvPr id="1269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8377B3-00DE-4DB1-98E2-95AC6BE6C5B0}" type="slidenum">
              <a:rPr lang="en-US"/>
              <a:pPr/>
              <a:t>65</a:t>
            </a:fld>
            <a:endParaRPr lang="en-US"/>
          </a:p>
        </p:txBody>
      </p:sp>
      <p:sp>
        <p:nvSpPr>
          <p:cNvPr id="1290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A0F20F-F9A2-4CBC-8CC4-D7B443B732A8}" type="slidenum">
              <a:rPr lang="en-US"/>
              <a:pPr/>
              <a:t>66</a:t>
            </a:fld>
            <a:endParaRPr lang="en-US"/>
          </a:p>
        </p:txBody>
      </p:sp>
      <p:sp>
        <p:nvSpPr>
          <p:cNvPr id="1392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B21B78-6952-4206-84DE-49F14DE1C406}" type="slidenum">
              <a:rPr lang="en-US"/>
              <a:pPr/>
              <a:t>67</a:t>
            </a:fld>
            <a:endParaRPr lang="en-US"/>
          </a:p>
        </p:txBody>
      </p:sp>
      <p:sp>
        <p:nvSpPr>
          <p:cNvPr id="1413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CD7255-AB46-4AC2-96A7-7494DBBF8BA4}" type="slidenum">
              <a:rPr lang="en-US"/>
              <a:pPr/>
              <a:t>68</a:t>
            </a:fld>
            <a:endParaRPr lang="en-US"/>
          </a:p>
        </p:txBody>
      </p:sp>
      <p:sp>
        <p:nvSpPr>
          <p:cNvPr id="1433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B45275-F777-430E-9595-609CDBCC5B23}" type="slidenum">
              <a:rPr lang="en-US"/>
              <a:pPr/>
              <a:t>69</a:t>
            </a:fld>
            <a:endParaRPr lang="en-US"/>
          </a:p>
        </p:txBody>
      </p:sp>
      <p:sp>
        <p:nvSpPr>
          <p:cNvPr id="1454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5BF1F-6B73-4F7E-90BE-17FF8B91F51E}" type="slidenum">
              <a:rPr lang="en-US"/>
              <a:pPr/>
              <a:t>7</a:t>
            </a:fld>
            <a:endParaRPr lang="en-US"/>
          </a:p>
        </p:txBody>
      </p:sp>
      <p:sp>
        <p:nvSpPr>
          <p:cNvPr id="286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8F318-8ECC-4242-9C33-34E481699705}" type="slidenum">
              <a:rPr lang="en-US"/>
              <a:pPr/>
              <a:t>70</a:t>
            </a:fld>
            <a:endParaRPr lang="en-US"/>
          </a:p>
        </p:txBody>
      </p:sp>
      <p:sp>
        <p:nvSpPr>
          <p:cNvPr id="1474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4CA029-70C9-49BD-9934-37344C43B91E}" type="slidenum">
              <a:rPr lang="en-US"/>
              <a:pPr/>
              <a:t>71</a:t>
            </a:fld>
            <a:endParaRPr lang="en-US"/>
          </a:p>
        </p:txBody>
      </p:sp>
      <p:sp>
        <p:nvSpPr>
          <p:cNvPr id="1495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09B074-EFBC-42B5-A36B-264099D82BD9}" type="slidenum">
              <a:rPr lang="en-US"/>
              <a:pPr/>
              <a:t>72</a:t>
            </a:fld>
            <a:endParaRPr lang="en-US"/>
          </a:p>
        </p:txBody>
      </p:sp>
      <p:sp>
        <p:nvSpPr>
          <p:cNvPr id="1515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0F7BB-DAED-4521-B391-510BF1050312}" type="slidenum">
              <a:rPr lang="en-US"/>
              <a:pPr/>
              <a:t>73</a:t>
            </a:fld>
            <a:endParaRPr lang="en-US"/>
          </a:p>
        </p:txBody>
      </p:sp>
      <p:sp>
        <p:nvSpPr>
          <p:cNvPr id="1536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1F515A-4B9E-4F7A-AC33-96BC4D52660A}" type="slidenum">
              <a:rPr lang="en-US"/>
              <a:pPr/>
              <a:t>74</a:t>
            </a:fld>
            <a:endParaRPr lang="en-US"/>
          </a:p>
        </p:txBody>
      </p:sp>
      <p:sp>
        <p:nvSpPr>
          <p:cNvPr id="1556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A54D3F-8AC6-4B8E-A680-A5DBBC06FEB6}" type="slidenum">
              <a:rPr lang="en-US"/>
              <a:pPr/>
              <a:t>75</a:t>
            </a:fld>
            <a:endParaRPr lang="en-US"/>
          </a:p>
        </p:txBody>
      </p:sp>
      <p:sp>
        <p:nvSpPr>
          <p:cNvPr id="1576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401D61-01C2-4E5D-A786-ECFE26EC0447}" type="slidenum">
              <a:rPr lang="en-US"/>
              <a:pPr/>
              <a:t>76</a:t>
            </a:fld>
            <a:endParaRPr lang="en-US"/>
          </a:p>
        </p:txBody>
      </p:sp>
      <p:sp>
        <p:nvSpPr>
          <p:cNvPr id="1597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AF52F6-F4BC-4F76-8272-34791D035B60}" type="slidenum">
              <a:rPr lang="en-US"/>
              <a:pPr/>
              <a:t>77</a:t>
            </a:fld>
            <a:endParaRPr lang="en-US"/>
          </a:p>
        </p:txBody>
      </p:sp>
      <p:sp>
        <p:nvSpPr>
          <p:cNvPr id="1617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FBEBA6-FCE7-47D0-8CE7-6EBBAF6A2CE5}" type="slidenum">
              <a:rPr lang="en-US"/>
              <a:pPr/>
              <a:t>78</a:t>
            </a:fld>
            <a:endParaRPr lang="en-US"/>
          </a:p>
        </p:txBody>
      </p:sp>
      <p:sp>
        <p:nvSpPr>
          <p:cNvPr id="1638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1A3B45-1C61-466D-B7DF-171BEF04E7CA}" type="slidenum">
              <a:rPr lang="en-US"/>
              <a:pPr/>
              <a:t>79</a:t>
            </a:fld>
            <a:endParaRPr lang="en-US"/>
          </a:p>
        </p:txBody>
      </p:sp>
      <p:sp>
        <p:nvSpPr>
          <p:cNvPr id="1658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3D42F-A0A7-4C23-A2C7-A883F664FC21}" type="slidenum">
              <a:rPr lang="en-US"/>
              <a:pPr/>
              <a:t>8</a:t>
            </a:fld>
            <a:endParaRPr lang="en-US"/>
          </a:p>
        </p:txBody>
      </p:sp>
      <p:sp>
        <p:nvSpPr>
          <p:cNvPr id="307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0F4C3-2264-4347-9B97-5C279FD13A56}" type="slidenum">
              <a:rPr lang="en-US"/>
              <a:pPr/>
              <a:t>80</a:t>
            </a:fld>
            <a:endParaRPr lang="en-US"/>
          </a:p>
        </p:txBody>
      </p:sp>
      <p:sp>
        <p:nvSpPr>
          <p:cNvPr id="1679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C067A9-53F4-4ACA-99BF-7A56F080B598}" type="slidenum">
              <a:rPr lang="en-US"/>
              <a:pPr/>
              <a:t>81</a:t>
            </a:fld>
            <a:endParaRPr lang="en-US"/>
          </a:p>
        </p:txBody>
      </p:sp>
      <p:sp>
        <p:nvSpPr>
          <p:cNvPr id="1699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399E0-68F1-4CEA-AD9A-4B84A5F4F3C0}" type="slidenum">
              <a:rPr lang="en-US"/>
              <a:pPr/>
              <a:t>82</a:t>
            </a:fld>
            <a:endParaRPr lang="en-US"/>
          </a:p>
        </p:txBody>
      </p:sp>
      <p:sp>
        <p:nvSpPr>
          <p:cNvPr id="1720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155C68-75B9-4F26-8FFE-F053D4BE3E09}" type="slidenum">
              <a:rPr lang="en-US"/>
              <a:pPr/>
              <a:t>83</a:t>
            </a:fld>
            <a:endParaRPr lang="en-US"/>
          </a:p>
        </p:txBody>
      </p:sp>
      <p:sp>
        <p:nvSpPr>
          <p:cNvPr id="1740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E1117D-363B-4FA7-8E9E-04C11B529E36}" type="slidenum">
              <a:rPr lang="en-US"/>
              <a:pPr/>
              <a:t>84</a:t>
            </a:fld>
            <a:endParaRPr lang="en-US"/>
          </a:p>
        </p:txBody>
      </p:sp>
      <p:sp>
        <p:nvSpPr>
          <p:cNvPr id="1761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CBBF22-36A7-4F11-97DB-3FB095E878B6}" type="slidenum">
              <a:rPr lang="en-US"/>
              <a:pPr/>
              <a:t>85</a:t>
            </a:fld>
            <a:endParaRPr lang="en-US"/>
          </a:p>
        </p:txBody>
      </p:sp>
      <p:sp>
        <p:nvSpPr>
          <p:cNvPr id="1781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381CF2-54A2-4A66-A688-640F23E6C953}" type="slidenum">
              <a:rPr lang="en-US"/>
              <a:pPr/>
              <a:t>86</a:t>
            </a:fld>
            <a:endParaRPr lang="en-US"/>
          </a:p>
        </p:txBody>
      </p:sp>
      <p:sp>
        <p:nvSpPr>
          <p:cNvPr id="1802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4996E-6446-41E3-9CEC-FD3ED9F0682C}" type="slidenum">
              <a:rPr lang="en-US"/>
              <a:pPr/>
              <a:t>87</a:t>
            </a:fld>
            <a:endParaRPr lang="en-US"/>
          </a:p>
        </p:txBody>
      </p:sp>
      <p:sp>
        <p:nvSpPr>
          <p:cNvPr id="1822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D8013E-562B-4C53-8B15-359322660230}" type="slidenum">
              <a:rPr lang="en-US"/>
              <a:pPr/>
              <a:t>88</a:t>
            </a:fld>
            <a:endParaRPr lang="en-US"/>
          </a:p>
        </p:txBody>
      </p:sp>
      <p:sp>
        <p:nvSpPr>
          <p:cNvPr id="1843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C8858F-A7AE-4948-A0DE-1F7F1A514FED}" type="slidenum">
              <a:rPr lang="en-US"/>
              <a:pPr/>
              <a:t>89</a:t>
            </a:fld>
            <a:endParaRPr lang="en-US"/>
          </a:p>
        </p:txBody>
      </p:sp>
      <p:sp>
        <p:nvSpPr>
          <p:cNvPr id="1863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95442-C0EA-402F-B4E8-28864FBA0967}" type="slidenum">
              <a:rPr lang="en-US"/>
              <a:pPr/>
              <a:t>9</a:t>
            </a:fld>
            <a:endParaRPr lang="en-US"/>
          </a:p>
        </p:txBody>
      </p:sp>
      <p:sp>
        <p:nvSpPr>
          <p:cNvPr id="327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FB92EF-3745-4DA1-B5C4-391628A454C6}" type="slidenum">
              <a:rPr lang="en-US"/>
              <a:pPr/>
              <a:t>90</a:t>
            </a:fld>
            <a:endParaRPr lang="en-US"/>
          </a:p>
        </p:txBody>
      </p:sp>
      <p:sp>
        <p:nvSpPr>
          <p:cNvPr id="1884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391507-98E3-4315-A4BD-6F0B8FB5A1E6}" type="slidenum">
              <a:rPr lang="en-US"/>
              <a:pPr/>
              <a:t>91</a:t>
            </a:fld>
            <a:endParaRPr lang="en-US"/>
          </a:p>
        </p:txBody>
      </p:sp>
      <p:sp>
        <p:nvSpPr>
          <p:cNvPr id="1904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BB4762-3C60-4579-BC0C-F2342A4A6545}" type="slidenum">
              <a:rPr lang="en-US"/>
              <a:pPr/>
              <a:t>92</a:t>
            </a:fld>
            <a:endParaRPr lang="en-US"/>
          </a:p>
        </p:txBody>
      </p:sp>
      <p:sp>
        <p:nvSpPr>
          <p:cNvPr id="1925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030923-63B3-4A46-86FB-48BD954D6B97}" type="slidenum">
              <a:rPr lang="en-US"/>
              <a:pPr/>
              <a:t>93</a:t>
            </a:fld>
            <a:endParaRPr lang="en-US"/>
          </a:p>
        </p:txBody>
      </p:sp>
      <p:sp>
        <p:nvSpPr>
          <p:cNvPr id="1945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394825-8207-4810-90E9-B5815173F6C2}" type="slidenum">
              <a:rPr lang="en-US"/>
              <a:pPr/>
              <a:t>94</a:t>
            </a:fld>
            <a:endParaRPr lang="en-US"/>
          </a:p>
        </p:txBody>
      </p:sp>
      <p:sp>
        <p:nvSpPr>
          <p:cNvPr id="1966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776E2D-0900-48F6-AD60-E09A10CE196E}" type="slidenum">
              <a:rPr lang="en-US"/>
              <a:pPr/>
              <a:t>95</a:t>
            </a:fld>
            <a:endParaRPr lang="en-US"/>
          </a:p>
        </p:txBody>
      </p:sp>
      <p:sp>
        <p:nvSpPr>
          <p:cNvPr id="1986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06EC0E-5465-441D-A885-93D1EAB04B72}" type="slidenum">
              <a:rPr lang="en-US"/>
              <a:pPr/>
              <a:t>96</a:t>
            </a:fld>
            <a:endParaRPr lang="en-US"/>
          </a:p>
        </p:txBody>
      </p:sp>
      <p:sp>
        <p:nvSpPr>
          <p:cNvPr id="2007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4B09A-878B-4D2F-870F-2D491DDCB6FD}" type="slidenum">
              <a:rPr lang="en-US"/>
              <a:pPr/>
              <a:t>97</a:t>
            </a:fld>
            <a:endParaRPr lang="en-US"/>
          </a:p>
        </p:txBody>
      </p:sp>
      <p:sp>
        <p:nvSpPr>
          <p:cNvPr id="2027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5ED290-2BEC-4F4D-8E03-6846FF922AFF}" type="slidenum">
              <a:rPr lang="en-US"/>
              <a:pPr/>
              <a:t>98</a:t>
            </a:fld>
            <a:endParaRPr lang="en-US"/>
          </a:p>
        </p:txBody>
      </p:sp>
      <p:sp>
        <p:nvSpPr>
          <p:cNvPr id="2048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34FCB6-3AA4-4CC3-AE83-8CE72F27FCA6}" type="slidenum">
              <a:rPr lang="en-US"/>
              <a:pPr/>
              <a:t>99</a:t>
            </a:fld>
            <a:endParaRPr lang="en-US"/>
          </a:p>
        </p:txBody>
      </p:sp>
      <p:sp>
        <p:nvSpPr>
          <p:cNvPr id="2068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hyperlink" Target="http://www.db-book.com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p:oleObj spid="_x0000_s251906" name="Clip" r:id="rId3" imgW="0" imgH="0" progId="MS_ClipArt_Gallery.2">
              <p:embed/>
            </p:oleObj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tx2"/>
                </a:solidFill>
              </a:rPr>
              <a:t>Database System Concepts, 6</a:t>
            </a:r>
            <a:r>
              <a:rPr lang="en-US" b="1" baseline="30000">
                <a:solidFill>
                  <a:schemeClr val="tx2"/>
                </a:solidFill>
              </a:rPr>
              <a:t>th</a:t>
            </a:r>
            <a:r>
              <a:rPr lang="en-US" b="1">
                <a:solidFill>
                  <a:schemeClr val="tx2"/>
                </a:solidFill>
              </a:rPr>
              <a:t> Ed</a:t>
            </a:r>
            <a:r>
              <a:rPr lang="en-US">
                <a:solidFill>
                  <a:schemeClr val="tx2"/>
                </a:solidFill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200" b="1">
                <a:solidFill>
                  <a:schemeClr val="tx2"/>
                </a:solidFill>
              </a:rPr>
              <a:t>©Silberschatz, Korth and Sudarshan</a:t>
            </a:r>
            <a:r>
              <a:rPr lang="en-US" sz="1200" b="1">
                <a:solidFill>
                  <a:srgbClr val="000099"/>
                </a:solidFill>
              </a:rPr>
              <a:t/>
            </a:r>
            <a:br>
              <a:rPr lang="en-US" sz="1200" b="1">
                <a:solidFill>
                  <a:srgbClr val="000099"/>
                </a:solidFill>
              </a:rPr>
            </a:br>
            <a:r>
              <a:rPr lang="en-US" sz="1200" b="1">
                <a:solidFill>
                  <a:schemeClr val="tx2"/>
                </a:solidFill>
              </a:rPr>
              <a:t>See</a:t>
            </a:r>
            <a:r>
              <a:rPr lang="en-US" sz="1200" b="1">
                <a:solidFill>
                  <a:srgbClr val="000099"/>
                </a:solidFill>
              </a:rPr>
              <a:t> </a:t>
            </a:r>
            <a:r>
              <a:rPr lang="en-US" sz="1200" b="1">
                <a:solidFill>
                  <a:srgbClr val="000099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000099"/>
                </a:solidFill>
              </a:rPr>
              <a:t> </a:t>
            </a:r>
            <a:r>
              <a:rPr lang="en-US" sz="1200" b="1">
                <a:solidFill>
                  <a:schemeClr val="tx2"/>
                </a:solidFill>
              </a:rPr>
              <a:t>for conditions on re-use</a:t>
            </a:r>
            <a:r>
              <a:rPr lang="en-US" sz="1200" b="1">
                <a:solidFill>
                  <a:srgbClr val="000099"/>
                </a:solidFill>
              </a:rPr>
              <a:t>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chemeClr val="tx2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5981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759813" name="Text Box 5"/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7.</a:t>
            </a:r>
            <a:fld id="{63097F5A-9E0B-43F0-9B8B-EEC5FC653340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75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981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75981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itchFamily="18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7:  Entity-Relationship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04775"/>
            <a:ext cx="8391525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Attributes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163" y="1330325"/>
            <a:ext cx="8093075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7.27</a:t>
            </a:r>
          </a:p>
        </p:txBody>
      </p:sp>
      <p:pic>
        <p:nvPicPr>
          <p:cNvPr id="2078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5" y="981075"/>
            <a:ext cx="7624763" cy="544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7.28</a:t>
            </a:r>
          </a:p>
        </p:txBody>
      </p:sp>
      <p:pic>
        <p:nvPicPr>
          <p:cNvPr id="20992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9738" y="1531938"/>
            <a:ext cx="6000750" cy="277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7.29</a:t>
            </a:r>
          </a:p>
        </p:txBody>
      </p:sp>
      <p:pic>
        <p:nvPicPr>
          <p:cNvPr id="2119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4188" y="701675"/>
            <a:ext cx="6503987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Cardinality Constraints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05700" cy="4114800"/>
          </a:xfrm>
        </p:spPr>
        <p:txBody>
          <a:bodyPr/>
          <a:lstStyle/>
          <a:p>
            <a:r>
              <a:rPr lang="en-US" smtClean="0"/>
              <a:t>Express the number of entities to which another entity can be associated via a relationship set.</a:t>
            </a:r>
          </a:p>
          <a:p>
            <a:r>
              <a:rPr lang="en-US" smtClean="0"/>
              <a:t>Most useful in describing binary relationship sets.</a:t>
            </a:r>
          </a:p>
          <a:p>
            <a:r>
              <a:rPr lang="en-US" smtClean="0"/>
              <a:t>For a binary relationship set the mapping cardinality must be one of the following types:</a:t>
            </a:r>
          </a:p>
          <a:p>
            <a:pPr lvl="1"/>
            <a:r>
              <a:rPr lang="en-US" smtClean="0"/>
              <a:t>One to one</a:t>
            </a:r>
          </a:p>
          <a:p>
            <a:pPr lvl="1"/>
            <a:r>
              <a:rPr lang="en-US" smtClean="0"/>
              <a:t>One to many</a:t>
            </a:r>
          </a:p>
          <a:p>
            <a:pPr lvl="1"/>
            <a:r>
              <a:rPr lang="en-US" smtClean="0"/>
              <a:t>Many to one</a:t>
            </a:r>
          </a:p>
          <a:p>
            <a:pPr lvl="1"/>
            <a:r>
              <a:rPr lang="en-US" smtClean="0"/>
              <a:t>Many to many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895475" y="4883150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One to one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5663" y="4868863"/>
            <a:ext cx="14874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One to many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1025525" y="5426075"/>
            <a:ext cx="70072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sz="2000"/>
              <a:t>Note: Some elements in </a:t>
            </a:r>
            <a:r>
              <a:rPr kumimoji="1" lang="en-US" sz="2000" i="1"/>
              <a:t>A</a:t>
            </a:r>
            <a:r>
              <a:rPr kumimoji="1" lang="en-US" sz="2000"/>
              <a:t> and </a:t>
            </a:r>
            <a:r>
              <a:rPr kumimoji="1" lang="en-US" sz="2000" i="1"/>
              <a:t>B</a:t>
            </a:r>
            <a:r>
              <a:rPr kumimoji="1" lang="en-US" sz="2000"/>
              <a:t> may not be mapped to any </a:t>
            </a:r>
          </a:p>
          <a:p>
            <a:r>
              <a:rPr kumimoji="1" lang="en-US" sz="2000"/>
              <a:t>elements in the other set</a:t>
            </a:r>
          </a:p>
        </p:txBody>
      </p:sp>
      <p:pic>
        <p:nvPicPr>
          <p:cNvPr id="37894" name="Picture 7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7300" y="1220788"/>
            <a:ext cx="67056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 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992313" y="4849813"/>
            <a:ext cx="14366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Many to one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13438" y="4864100"/>
            <a:ext cx="1609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Many to many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1177925" y="5430838"/>
            <a:ext cx="70072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sz="2000"/>
              <a:t>Note: Some elements in A and B may not be mapped to any </a:t>
            </a:r>
          </a:p>
          <a:p>
            <a:r>
              <a:rPr kumimoji="1" lang="en-US" sz="2000"/>
              <a:t>elements in the other set</a:t>
            </a:r>
          </a:p>
        </p:txBody>
      </p:sp>
      <p:pic>
        <p:nvPicPr>
          <p:cNvPr id="39942" name="Picture 7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4475" y="1452563"/>
            <a:ext cx="6324600" cy="330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34250" cy="4965700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000099"/>
                </a:solidFill>
              </a:rPr>
              <a:t>super key</a:t>
            </a:r>
            <a:r>
              <a:rPr lang="en-US" smtClean="0"/>
              <a:t> of an entity set is a set of one or more attributes whose values uniquely determine each entity.</a:t>
            </a:r>
          </a:p>
          <a:p>
            <a:r>
              <a:rPr lang="en-US" smtClean="0"/>
              <a:t>A </a:t>
            </a:r>
            <a:r>
              <a:rPr lang="en-US" b="1" smtClean="0">
                <a:solidFill>
                  <a:srgbClr val="000099"/>
                </a:solidFill>
              </a:rPr>
              <a:t>candidate key</a:t>
            </a:r>
            <a:r>
              <a:rPr lang="en-US" smtClean="0"/>
              <a:t> of an entity set is a minimal super key</a:t>
            </a:r>
          </a:p>
          <a:p>
            <a:pPr lvl="1"/>
            <a:r>
              <a:rPr lang="en-US" i="1" smtClean="0"/>
              <a:t>ID</a:t>
            </a:r>
            <a:r>
              <a:rPr lang="en-US" smtClean="0"/>
              <a:t> is candidate key of </a:t>
            </a:r>
            <a:r>
              <a:rPr lang="en-US" i="1" smtClean="0"/>
              <a:t>instructor</a:t>
            </a:r>
            <a:endParaRPr lang="en-US" smtClean="0"/>
          </a:p>
          <a:p>
            <a:pPr lvl="1"/>
            <a:r>
              <a:rPr lang="en-US" i="1" smtClean="0"/>
              <a:t>course_id</a:t>
            </a:r>
            <a:r>
              <a:rPr lang="en-US" smtClean="0"/>
              <a:t> is candidate key of </a:t>
            </a:r>
            <a:r>
              <a:rPr lang="en-US" i="1" smtClean="0"/>
              <a:t>course</a:t>
            </a:r>
            <a:endParaRPr lang="en-US" smtClean="0"/>
          </a:p>
          <a:p>
            <a:r>
              <a:rPr lang="en-US" smtClean="0"/>
              <a:t>Although several candidate keys may exist, one of the candidate keys is selected to be the </a:t>
            </a:r>
            <a:r>
              <a:rPr lang="en-US" b="1" smtClean="0">
                <a:solidFill>
                  <a:srgbClr val="000099"/>
                </a:solidFill>
              </a:rPr>
              <a:t>primary key</a:t>
            </a:r>
            <a:r>
              <a:rPr lang="en-US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 for Relationship Sets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10450" cy="4876800"/>
          </a:xfrm>
        </p:spPr>
        <p:txBody>
          <a:bodyPr/>
          <a:lstStyle/>
          <a:p>
            <a:r>
              <a:rPr lang="en-US" smtClean="0"/>
              <a:t>The combination of primary keys of the participating entity sets forms a super key of a relationship set.</a:t>
            </a:r>
          </a:p>
          <a:p>
            <a:pPr lvl="1"/>
            <a:r>
              <a:rPr lang="en-US" smtClean="0"/>
              <a:t>(</a:t>
            </a:r>
            <a:r>
              <a:rPr lang="en-US" i="1" smtClean="0"/>
              <a:t>s_id, i_id</a:t>
            </a:r>
            <a:r>
              <a:rPr lang="en-US" smtClean="0"/>
              <a:t>) is the super key of </a:t>
            </a:r>
            <a:r>
              <a:rPr lang="en-US" i="1" smtClean="0"/>
              <a:t>advisor</a:t>
            </a:r>
          </a:p>
          <a:p>
            <a:pPr lvl="1"/>
            <a:r>
              <a:rPr lang="en-US" i="1" smtClean="0"/>
              <a:t>NOTE:  this means </a:t>
            </a:r>
            <a:r>
              <a:rPr lang="en-US" b="1" i="1" smtClean="0">
                <a:solidFill>
                  <a:srgbClr val="000099"/>
                </a:solidFill>
              </a:rPr>
              <a:t>a pair of entity sets can have at most one relationship in a particular relationship set.</a:t>
            </a:r>
            <a:r>
              <a:rPr lang="en-US" i="1" smtClean="0"/>
              <a:t>  </a:t>
            </a:r>
          </a:p>
          <a:p>
            <a:pPr lvl="2"/>
            <a:r>
              <a:rPr lang="en-US" smtClean="0"/>
              <a:t>Example: if we wish to track multiple meeting dates between a student and her advisor, we cannot assume a relationship for each meeting.  We can use a multivalued attribute though</a:t>
            </a:r>
          </a:p>
          <a:p>
            <a:r>
              <a:rPr lang="en-US" smtClean="0"/>
              <a:t>Must consider the mapping cardinality of the relationship set when deciding what are the candidate keys </a:t>
            </a:r>
          </a:p>
          <a:p>
            <a:r>
              <a:rPr lang="en-US" smtClean="0"/>
              <a:t>Need to consider semantics of relationship set in selecting the </a:t>
            </a:r>
            <a:r>
              <a:rPr lang="en-US" i="1" smtClean="0"/>
              <a:t>primary key  </a:t>
            </a:r>
            <a:r>
              <a:rPr lang="en-US" smtClean="0"/>
              <a:t>in case of more than one candidate key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Redundant Attributes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Suppose we have entity sets</a:t>
            </a:r>
          </a:p>
          <a:p>
            <a:pPr lvl="1"/>
            <a:r>
              <a:rPr lang="en-US" i="1" smtClean="0"/>
              <a:t>instructor</a:t>
            </a:r>
            <a:r>
              <a:rPr lang="en-US" smtClean="0"/>
              <a:t>, with attributes including </a:t>
            </a:r>
            <a:r>
              <a:rPr lang="en-US" i="1" smtClean="0"/>
              <a:t>dept_name</a:t>
            </a:r>
          </a:p>
          <a:p>
            <a:pPr lvl="1"/>
            <a:r>
              <a:rPr lang="en-US" i="1" smtClean="0"/>
              <a:t>department</a:t>
            </a:r>
          </a:p>
          <a:p>
            <a:pPr lvl="1">
              <a:buFont typeface="Monotype Sorts" charset="2"/>
              <a:buNone/>
            </a:pPr>
            <a:r>
              <a:rPr lang="en-US" smtClean="0"/>
              <a:t>and a relationship</a:t>
            </a:r>
          </a:p>
          <a:p>
            <a:pPr lvl="1"/>
            <a:r>
              <a:rPr lang="en-US" i="1" smtClean="0"/>
              <a:t>inst_dept</a:t>
            </a:r>
            <a:r>
              <a:rPr lang="en-US" smtClean="0"/>
              <a:t> relating </a:t>
            </a:r>
            <a:r>
              <a:rPr lang="en-US" i="1" smtClean="0"/>
              <a:t>instructor</a:t>
            </a:r>
            <a:r>
              <a:rPr lang="en-US" smtClean="0"/>
              <a:t> and </a:t>
            </a:r>
            <a:r>
              <a:rPr lang="en-US" i="1" smtClean="0"/>
              <a:t>department</a:t>
            </a:r>
          </a:p>
          <a:p>
            <a:r>
              <a:rPr lang="en-US" smtClean="0"/>
              <a:t>Attribute </a:t>
            </a:r>
            <a:r>
              <a:rPr lang="en-US" i="1" smtClean="0"/>
              <a:t>dept_name</a:t>
            </a:r>
            <a:r>
              <a:rPr lang="en-US" smtClean="0"/>
              <a:t> in entity </a:t>
            </a:r>
            <a:r>
              <a:rPr lang="en-US" i="1" smtClean="0"/>
              <a:t>instructor</a:t>
            </a:r>
            <a:r>
              <a:rPr lang="en-US" smtClean="0"/>
              <a:t> is redundant since there is an explicit relationship </a:t>
            </a:r>
            <a:r>
              <a:rPr lang="en-US" i="1" smtClean="0"/>
              <a:t>inst_dept</a:t>
            </a:r>
            <a:r>
              <a:rPr lang="en-US" smtClean="0"/>
              <a:t> which relates instructors to departments</a:t>
            </a:r>
          </a:p>
          <a:p>
            <a:pPr lvl="1"/>
            <a:r>
              <a:rPr lang="en-US" smtClean="0"/>
              <a:t>The attribute replicates information present in the relationship, and should be removed from </a:t>
            </a:r>
            <a:r>
              <a:rPr lang="en-US" i="1" smtClean="0"/>
              <a:t>instructor</a:t>
            </a:r>
            <a:endParaRPr lang="en-US" smtClean="0"/>
          </a:p>
          <a:p>
            <a:pPr lvl="1"/>
            <a:r>
              <a:rPr lang="en-US" smtClean="0"/>
              <a:t>BUT: when converting back to tables, in some cases the attribute gets reintroduced, as we will see.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Diagrams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855663" y="3494088"/>
            <a:ext cx="850582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Rectangles represent entity sets.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Diamonds represent relationship sets.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Attributes listed inside entity rectangle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Underline indicates primary key attributes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4738" y="1501775"/>
            <a:ext cx="7464425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5025" y="103188"/>
            <a:ext cx="7831138" cy="846137"/>
          </a:xfrm>
        </p:spPr>
        <p:txBody>
          <a:bodyPr/>
          <a:lstStyle/>
          <a:p>
            <a:r>
              <a:rPr 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Entity With Composite, Multivalued, and Derived Attributes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5675" y="1023938"/>
            <a:ext cx="2519363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with Attributes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613" y="1603375"/>
            <a:ext cx="762635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52488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7:  Entity-Relationship Model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r>
              <a:rPr lang="en-US" smtClean="0"/>
              <a:t>Design Process</a:t>
            </a:r>
          </a:p>
          <a:p>
            <a:r>
              <a:rPr lang="en-US" smtClean="0"/>
              <a:t>Modeling</a:t>
            </a:r>
          </a:p>
          <a:p>
            <a:r>
              <a:rPr lang="en-US" smtClean="0"/>
              <a:t>Constraints</a:t>
            </a:r>
          </a:p>
          <a:p>
            <a:r>
              <a:rPr lang="en-US" smtClean="0"/>
              <a:t>E-R Diagram </a:t>
            </a:r>
          </a:p>
          <a:p>
            <a:r>
              <a:rPr lang="en-US" smtClean="0"/>
              <a:t>Design Issues </a:t>
            </a:r>
          </a:p>
          <a:p>
            <a:r>
              <a:rPr lang="en-US" smtClean="0"/>
              <a:t>Weak Entity Sets </a:t>
            </a:r>
          </a:p>
          <a:p>
            <a:r>
              <a:rPr lang="en-US" smtClean="0"/>
              <a:t>Extended E-R Features</a:t>
            </a:r>
          </a:p>
          <a:p>
            <a:r>
              <a:rPr lang="en-US" smtClean="0"/>
              <a:t>Design of the Bank Database</a:t>
            </a:r>
          </a:p>
          <a:p>
            <a:r>
              <a:rPr lang="en-US" smtClean="0"/>
              <a:t>Reduction to Relation Schemas</a:t>
            </a:r>
          </a:p>
          <a:p>
            <a:r>
              <a:rPr lang="en-US" smtClean="0"/>
              <a:t>Database Design</a:t>
            </a:r>
          </a:p>
          <a:p>
            <a:r>
              <a:rPr lang="en-US" smtClean="0"/>
              <a:t>UML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Roles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91450" cy="1123950"/>
          </a:xfrm>
        </p:spPr>
        <p:txBody>
          <a:bodyPr/>
          <a:lstStyle/>
          <a:p>
            <a:r>
              <a:rPr kumimoji="0" lang="en-US" smtClean="0"/>
              <a:t>Entity sets of a relationship need not be distinct</a:t>
            </a:r>
          </a:p>
          <a:p>
            <a:pPr lvl="1"/>
            <a:r>
              <a:rPr kumimoji="0" lang="en-US" smtClean="0"/>
              <a:t>Each occurrence of an entity set plays a “role” in the relationship</a:t>
            </a:r>
            <a:endParaRPr lang="en-US" sz="1600" smtClean="0"/>
          </a:p>
          <a:p>
            <a:r>
              <a:rPr lang="en-US" smtClean="0"/>
              <a:t>The labels “</a:t>
            </a:r>
            <a:r>
              <a:rPr lang="en-US" i="1" smtClean="0"/>
              <a:t>course_id</a:t>
            </a:r>
            <a:r>
              <a:rPr lang="en-US" smtClean="0"/>
              <a:t>” and “</a:t>
            </a:r>
            <a:r>
              <a:rPr lang="en-US" i="1" smtClean="0"/>
              <a:t>prereq_id</a:t>
            </a:r>
            <a:r>
              <a:rPr lang="en-US" smtClean="0"/>
              <a:t>” are called </a:t>
            </a:r>
            <a:r>
              <a:rPr lang="en-US" b="1" smtClean="0">
                <a:solidFill>
                  <a:srgbClr val="000099"/>
                </a:solidFill>
              </a:rPr>
              <a:t>roles</a:t>
            </a:r>
            <a:r>
              <a:rPr lang="en-US" smtClean="0"/>
              <a:t>.</a:t>
            </a:r>
          </a:p>
        </p:txBody>
      </p:sp>
      <p:pic>
        <p:nvPicPr>
          <p:cNvPr id="54276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4138" y="2857500"/>
            <a:ext cx="70993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19975" cy="2468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We express cardinality constraints by drawing either a directed line (</a:t>
            </a:r>
            <a:r>
              <a:rPr lang="en-US" smtClean="0">
                <a:sym typeface="Symbol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</a:pPr>
            <a:r>
              <a:rPr lang="en-US" smtClean="0"/>
              <a:t>One-to-one relationship: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 student is associated with at most one </a:t>
            </a:r>
            <a:r>
              <a:rPr lang="en-US" i="1" smtClean="0"/>
              <a:t>instructor</a:t>
            </a:r>
            <a:r>
              <a:rPr lang="en-US" smtClean="0"/>
              <a:t> via the relationship </a:t>
            </a:r>
            <a:r>
              <a:rPr lang="en-US" i="1" smtClean="0"/>
              <a:t>advisor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 </a:t>
            </a:r>
            <a:r>
              <a:rPr lang="en-US" i="1" smtClean="0"/>
              <a:t>student</a:t>
            </a:r>
            <a:r>
              <a:rPr lang="en-US" smtClean="0"/>
              <a:t> is associated with at most one </a:t>
            </a:r>
            <a:r>
              <a:rPr lang="en-US" i="1" smtClean="0"/>
              <a:t>department</a:t>
            </a:r>
            <a:r>
              <a:rPr lang="en-US" smtClean="0"/>
              <a:t> via </a:t>
            </a:r>
            <a:r>
              <a:rPr lang="en-US" i="1" smtClean="0"/>
              <a:t>stud_dept</a:t>
            </a:r>
            <a:endParaRPr lang="en-US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One-to-One Relationship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77112" cy="1790700"/>
          </a:xfrm>
        </p:spPr>
        <p:txBody>
          <a:bodyPr/>
          <a:lstStyle/>
          <a:p>
            <a:r>
              <a:rPr lang="en-US" smtClean="0"/>
              <a:t>one-to-one relationship between an </a:t>
            </a:r>
            <a:r>
              <a:rPr lang="en-US" i="1" smtClean="0"/>
              <a:t>instructor</a:t>
            </a:r>
            <a:r>
              <a:rPr lang="en-US" smtClean="0"/>
              <a:t> and a </a:t>
            </a:r>
            <a:r>
              <a:rPr lang="en-US" i="1" smtClean="0"/>
              <a:t>student</a:t>
            </a:r>
          </a:p>
          <a:p>
            <a:pPr lvl="1"/>
            <a:r>
              <a:rPr lang="en-US" smtClean="0"/>
              <a:t>an instructor is associated with at most one student via </a:t>
            </a:r>
            <a:r>
              <a:rPr lang="en-US" i="1" smtClean="0"/>
              <a:t>advisor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and a student is associated with at most one instructor via </a:t>
            </a:r>
            <a:r>
              <a:rPr lang="en-US" i="1" smtClean="0"/>
              <a:t>advisor</a:t>
            </a:r>
            <a:endParaRPr lang="en-US" smtClean="0"/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/>
          <a:srcRect b="78418"/>
          <a:stretch>
            <a:fillRect/>
          </a:stretch>
        </p:blipFill>
        <p:spPr bwMode="auto">
          <a:xfrm>
            <a:off x="1370013" y="3260725"/>
            <a:ext cx="6586537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One-to-Many Relationship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80300" cy="1852613"/>
          </a:xfrm>
        </p:spPr>
        <p:txBody>
          <a:bodyPr/>
          <a:lstStyle/>
          <a:p>
            <a:r>
              <a:rPr lang="en-US" smtClean="0"/>
              <a:t>one-to-many relationship between an </a:t>
            </a:r>
            <a:r>
              <a:rPr lang="en-US" i="1" smtClean="0"/>
              <a:t>instructor</a:t>
            </a:r>
            <a:r>
              <a:rPr lang="en-US" smtClean="0"/>
              <a:t> and a </a:t>
            </a:r>
            <a:r>
              <a:rPr lang="en-US" i="1" smtClean="0"/>
              <a:t>student</a:t>
            </a:r>
          </a:p>
          <a:p>
            <a:pPr lvl="1"/>
            <a:r>
              <a:rPr lang="en-US" smtClean="0"/>
              <a:t> an instructor is associated with several (including 0) students  via </a:t>
            </a:r>
            <a:r>
              <a:rPr lang="en-US" i="1" smtClean="0"/>
              <a:t>advisor </a:t>
            </a:r>
          </a:p>
          <a:p>
            <a:pPr lvl="1"/>
            <a:r>
              <a:rPr lang="en-US" smtClean="0"/>
              <a:t>a student is associated with at most one instructor via advisor, </a:t>
            </a:r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/>
          <a:srcRect t="31459" b="44698"/>
          <a:stretch>
            <a:fillRect/>
          </a:stretch>
        </p:blipFill>
        <p:spPr bwMode="auto">
          <a:xfrm>
            <a:off x="1489075" y="2955925"/>
            <a:ext cx="642143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381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Many-to-One Relationships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10437" cy="1814513"/>
          </a:xfrm>
          <a:noFill/>
        </p:spPr>
        <p:txBody>
          <a:bodyPr/>
          <a:lstStyle/>
          <a:p>
            <a:r>
              <a:rPr lang="en-US" smtClean="0"/>
              <a:t>In a many-to-one relationship between an </a:t>
            </a:r>
            <a:r>
              <a:rPr lang="en-US" i="1" smtClean="0"/>
              <a:t>instructor</a:t>
            </a:r>
            <a:r>
              <a:rPr lang="en-US" smtClean="0"/>
              <a:t> and a </a:t>
            </a:r>
            <a:r>
              <a:rPr lang="en-US" i="1" smtClean="0"/>
              <a:t>student, </a:t>
            </a:r>
          </a:p>
          <a:p>
            <a:pPr lvl="1"/>
            <a:r>
              <a:rPr lang="en-US" smtClean="0"/>
              <a:t>an instructor</a:t>
            </a:r>
            <a:r>
              <a:rPr lang="en-US" i="1" smtClean="0"/>
              <a:t> </a:t>
            </a:r>
            <a:r>
              <a:rPr lang="en-US" smtClean="0"/>
              <a:t> is associated with at most one student via </a:t>
            </a:r>
            <a:r>
              <a:rPr lang="en-US" i="1" smtClean="0"/>
              <a:t>advisor</a:t>
            </a:r>
            <a:r>
              <a:rPr lang="en-US" smtClean="0"/>
              <a:t>, </a:t>
            </a:r>
          </a:p>
          <a:p>
            <a:pPr lvl="1"/>
            <a:r>
              <a:rPr lang="en-US" smtClean="0"/>
              <a:t>and a student is associated with several (including 0) instructors via </a:t>
            </a:r>
            <a:r>
              <a:rPr lang="en-US" i="1" smtClean="0"/>
              <a:t>advisor</a:t>
            </a:r>
          </a:p>
        </p:txBody>
      </p:sp>
      <p:pic>
        <p:nvPicPr>
          <p:cNvPr id="62469" name="Picture 5"/>
          <p:cNvPicPr preferRelativeResize="0">
            <a:picLocks noChangeAspect="1" noChangeArrowheads="1"/>
          </p:cNvPicPr>
          <p:nvPr/>
        </p:nvPicPr>
        <p:blipFill>
          <a:blip r:embed="rId3"/>
          <a:srcRect t="68164" b="6378"/>
          <a:stretch>
            <a:fillRect/>
          </a:stretch>
        </p:blipFill>
        <p:spPr bwMode="auto">
          <a:xfrm>
            <a:off x="1476375" y="2987675"/>
            <a:ext cx="6583363" cy="203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6362700" y="4038600"/>
            <a:ext cx="2286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Many-to-Many Relationship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029450" cy="1546225"/>
          </a:xfrm>
        </p:spPr>
        <p:txBody>
          <a:bodyPr/>
          <a:lstStyle/>
          <a:p>
            <a:r>
              <a:rPr lang="en-US" smtClean="0"/>
              <a:t>An instructor is associated with several (possibly 0) students via </a:t>
            </a:r>
            <a:r>
              <a:rPr lang="en-US" i="1" smtClean="0"/>
              <a:t>advisor</a:t>
            </a:r>
          </a:p>
          <a:p>
            <a:r>
              <a:rPr lang="en-US" smtClean="0"/>
              <a:t>A student is associated with several (possibly 0) instructors via </a:t>
            </a:r>
            <a:r>
              <a:rPr lang="en-US" i="1" smtClean="0"/>
              <a:t>advisor</a:t>
            </a:r>
            <a:r>
              <a:rPr lang="en-US" smtClean="0"/>
              <a:t> </a:t>
            </a:r>
          </a:p>
        </p:txBody>
      </p:sp>
      <p:pic>
        <p:nvPicPr>
          <p:cNvPr id="6451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3963" y="2705100"/>
            <a:ext cx="67659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0300" y="384175"/>
            <a:ext cx="7594600" cy="571500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Participation of an Entity Set in a Relationship Set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855663" y="1222375"/>
            <a:ext cx="74485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Total participation (indicated by double line):  every entity in the entity set participates in at least one relationship in the relationship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E.g., participation of </a:t>
            </a:r>
            <a:r>
              <a:rPr kumimoji="1" lang="en-US" sz="1800" i="1"/>
              <a:t>section </a:t>
            </a:r>
            <a:r>
              <a:rPr kumimoji="1" lang="en-US" sz="1800"/>
              <a:t> in </a:t>
            </a:r>
            <a:r>
              <a:rPr kumimoji="1" lang="en-US" sz="1800" i="1"/>
              <a:t>sec_course </a:t>
            </a:r>
            <a:r>
              <a:rPr kumimoji="1" lang="en-US" sz="1800"/>
              <a:t>is total</a:t>
            </a:r>
          </a:p>
          <a:p>
            <a:pPr marL="1085850" lvl="2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</a:pPr>
            <a:r>
              <a:rPr kumimoji="1" lang="en-US" sz="1800"/>
              <a:t> every </a:t>
            </a:r>
            <a:r>
              <a:rPr kumimoji="1" lang="en-US" sz="1800" i="1"/>
              <a:t>section</a:t>
            </a:r>
            <a:r>
              <a:rPr kumimoji="1" lang="en-US" sz="1800"/>
              <a:t> must have an associated course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Partial participation:  some entities may not participate in any relationship in the relationship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Example: participation of </a:t>
            </a:r>
            <a:r>
              <a:rPr kumimoji="1" lang="en-US" sz="1800" i="1"/>
              <a:t>instructor</a:t>
            </a:r>
            <a:r>
              <a:rPr kumimoji="1" lang="en-US" sz="1800"/>
              <a:t> in </a:t>
            </a:r>
            <a:r>
              <a:rPr kumimoji="1" lang="en-US" sz="1800" i="1"/>
              <a:t>advisor</a:t>
            </a:r>
            <a:r>
              <a:rPr kumimoji="1" lang="en-US" sz="1800"/>
              <a:t> is partial</a:t>
            </a:r>
          </a:p>
        </p:txBody>
      </p:sp>
      <p:pic>
        <p:nvPicPr>
          <p:cNvPr id="6657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163" y="4105275"/>
            <a:ext cx="7539037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38100"/>
            <a:ext cx="8420100" cy="682625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Notation for Cardinality Limits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855663" y="1222375"/>
            <a:ext cx="7689850" cy="191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Cardinality limits can also express participation constraints</a:t>
            </a: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9338" y="2259013"/>
            <a:ext cx="7494587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3100">
                <a:ea typeface="+mj-ea"/>
              </a:rPr>
              <a:t>E-R</a:t>
            </a:r>
            <a:r>
              <a:rPr lang="en-US">
                <a:ea typeface="+mj-ea"/>
              </a:rPr>
              <a:t> Diagram with a Ternary Relationship</a:t>
            </a:r>
          </a:p>
        </p:txBody>
      </p:sp>
      <p:pic>
        <p:nvPicPr>
          <p:cNvPr id="70659" name="Picture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913" y="1108075"/>
            <a:ext cx="7840662" cy="299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4524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 on Ternary Relationship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05725" cy="5189538"/>
          </a:xfrm>
        </p:spPr>
        <p:txBody>
          <a:bodyPr/>
          <a:lstStyle/>
          <a:p>
            <a:r>
              <a:rPr lang="en-US" smtClean="0"/>
              <a:t>We allow at most one arrow out of a ternary (or greater degree) relationship to indicate a cardinality constraint</a:t>
            </a:r>
          </a:p>
          <a:p>
            <a:r>
              <a:rPr lang="en-US" smtClean="0"/>
              <a:t>E.g., an arrow from </a:t>
            </a:r>
            <a:r>
              <a:rPr lang="en-US" i="1" smtClean="0"/>
              <a:t>proj_guide</a:t>
            </a:r>
            <a:r>
              <a:rPr lang="en-US" smtClean="0"/>
              <a:t> to </a:t>
            </a:r>
            <a:r>
              <a:rPr lang="en-US" i="1" smtClean="0"/>
              <a:t>instructor</a:t>
            </a:r>
            <a:r>
              <a:rPr lang="en-US" smtClean="0"/>
              <a:t> indicates each student has at most one guide for a project</a:t>
            </a:r>
          </a:p>
          <a:p>
            <a:r>
              <a:rPr lang="en-US" smtClean="0"/>
              <a:t>If there is more than one arrow, there are two ways of defining the meaning.  </a:t>
            </a:r>
          </a:p>
          <a:p>
            <a:pPr lvl="1"/>
            <a:r>
              <a:rPr lang="en-US" smtClean="0"/>
              <a:t>E.g., a ternary relationship </a:t>
            </a:r>
            <a:r>
              <a:rPr lang="en-US" i="1" smtClean="0"/>
              <a:t>R </a:t>
            </a:r>
            <a:r>
              <a:rPr lang="en-US" smtClean="0"/>
              <a:t>between </a:t>
            </a:r>
            <a:r>
              <a:rPr lang="en-US" i="1" smtClean="0"/>
              <a:t>A</a:t>
            </a:r>
            <a:r>
              <a:rPr lang="en-US" smtClean="0"/>
              <a:t>,</a:t>
            </a:r>
            <a:r>
              <a:rPr lang="en-US" i="1" smtClean="0"/>
              <a:t> B </a:t>
            </a:r>
            <a:r>
              <a:rPr lang="en-US" smtClean="0"/>
              <a:t>and </a:t>
            </a:r>
            <a:r>
              <a:rPr lang="en-US" i="1" smtClean="0"/>
              <a:t>C </a:t>
            </a:r>
            <a:r>
              <a:rPr lang="en-US" smtClean="0"/>
              <a:t>with arrows to </a:t>
            </a:r>
            <a:r>
              <a:rPr lang="en-US" i="1" smtClean="0"/>
              <a:t>B </a:t>
            </a:r>
            <a:r>
              <a:rPr lang="en-US" smtClean="0"/>
              <a:t>and </a:t>
            </a:r>
            <a:r>
              <a:rPr lang="en-US" i="1" smtClean="0"/>
              <a:t>C </a:t>
            </a:r>
            <a:r>
              <a:rPr lang="en-US" smtClean="0"/>
              <a:t>could mean</a:t>
            </a:r>
          </a:p>
          <a:p>
            <a:pPr lvl="1">
              <a:buFont typeface="Monotype Sorts" charset="2"/>
              <a:buNone/>
            </a:pPr>
            <a:r>
              <a:rPr lang="en-US" smtClean="0"/>
              <a:t>    1.  each </a:t>
            </a:r>
            <a:r>
              <a:rPr lang="en-US" i="1" smtClean="0"/>
              <a:t>A </a:t>
            </a:r>
            <a:r>
              <a:rPr lang="en-US" smtClean="0"/>
              <a:t>entity is associated with a unique entity from </a:t>
            </a:r>
            <a:r>
              <a:rPr lang="en-US" i="1" smtClean="0"/>
              <a:t>B </a:t>
            </a:r>
            <a:r>
              <a:rPr lang="en-US" smtClean="0"/>
              <a:t>and </a:t>
            </a:r>
            <a:r>
              <a:rPr lang="en-US" i="1" smtClean="0"/>
              <a:t>C </a:t>
            </a:r>
            <a:r>
              <a:rPr lang="en-US" smtClean="0"/>
              <a:t>or </a:t>
            </a:r>
          </a:p>
          <a:p>
            <a:pPr lvl="1">
              <a:buFont typeface="Monotype Sorts" charset="2"/>
              <a:buNone/>
            </a:pPr>
            <a:r>
              <a:rPr lang="en-US" smtClean="0"/>
              <a:t>	2.  each pair of entities from (</a:t>
            </a:r>
            <a:r>
              <a:rPr lang="en-US" i="1" smtClean="0"/>
              <a:t>A, B</a:t>
            </a:r>
            <a:r>
              <a:rPr lang="en-US" smtClean="0"/>
              <a:t>) is associated with a unique </a:t>
            </a:r>
            <a:r>
              <a:rPr lang="en-US" i="1" smtClean="0"/>
              <a:t>C </a:t>
            </a:r>
            <a:r>
              <a:rPr lang="en-US" smtClean="0"/>
              <a:t>entity, and each pair (</a:t>
            </a:r>
            <a:r>
              <a:rPr lang="en-US" i="1" smtClean="0"/>
              <a:t>A, C</a:t>
            </a:r>
            <a:r>
              <a:rPr lang="en-US" smtClean="0"/>
              <a:t>) is associated with a unique </a:t>
            </a:r>
            <a:r>
              <a:rPr lang="en-US" i="1" smtClean="0"/>
              <a:t>B</a:t>
            </a:r>
          </a:p>
          <a:p>
            <a:pPr lvl="1"/>
            <a:r>
              <a:rPr lang="en-US" smtClean="0"/>
              <a:t>Each alternative has been used in different formalisms</a:t>
            </a:r>
          </a:p>
          <a:p>
            <a:pPr lvl="1"/>
            <a:r>
              <a:rPr lang="en-US" smtClean="0"/>
              <a:t>To avoid confusion we outlaw more than one arrow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Modeling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i="1" smtClean="0"/>
              <a:t>database</a:t>
            </a:r>
            <a:r>
              <a:rPr lang="en-US" smtClean="0"/>
              <a:t> can be modeled as:</a:t>
            </a:r>
          </a:p>
          <a:p>
            <a:pPr lvl="1"/>
            <a:r>
              <a:rPr lang="en-US" smtClean="0"/>
              <a:t>a collection of entities,</a:t>
            </a:r>
          </a:p>
          <a:p>
            <a:pPr lvl="1"/>
            <a:r>
              <a:rPr lang="en-US" smtClean="0"/>
              <a:t>relationship among entities.</a:t>
            </a:r>
          </a:p>
          <a:p>
            <a:r>
              <a:rPr lang="en-US" smtClean="0"/>
              <a:t>An </a:t>
            </a:r>
            <a:r>
              <a:rPr lang="en-US" b="1" smtClean="0">
                <a:solidFill>
                  <a:srgbClr val="000099"/>
                </a:solidFill>
              </a:rPr>
              <a:t>entity</a:t>
            </a:r>
            <a:r>
              <a:rPr lang="en-US" b="1" smtClean="0"/>
              <a:t> </a:t>
            </a:r>
            <a:r>
              <a:rPr lang="en-US" smtClean="0"/>
              <a:t>is an object that exists and is distinguishable from other objects.</a:t>
            </a:r>
          </a:p>
          <a:p>
            <a:pPr lvl="1"/>
            <a:r>
              <a:rPr lang="en-US" sz="2000" smtClean="0"/>
              <a:t>Example:  specific person, company, event, plant</a:t>
            </a:r>
            <a:endParaRPr lang="en-US" smtClean="0"/>
          </a:p>
          <a:p>
            <a:r>
              <a:rPr lang="en-US" smtClean="0"/>
              <a:t>Entities have </a:t>
            </a:r>
            <a:r>
              <a:rPr lang="en-US" b="1" smtClean="0">
                <a:solidFill>
                  <a:srgbClr val="000099"/>
                </a:solidFill>
              </a:rPr>
              <a:t>attributes</a:t>
            </a:r>
          </a:p>
          <a:p>
            <a:pPr lvl="1"/>
            <a:r>
              <a:rPr lang="en-US" smtClean="0"/>
              <a:t>Example: people have </a:t>
            </a:r>
            <a:r>
              <a:rPr lang="en-US" i="1" smtClean="0"/>
              <a:t>names </a:t>
            </a:r>
            <a:r>
              <a:rPr lang="en-US" smtClean="0"/>
              <a:t>and </a:t>
            </a:r>
            <a:r>
              <a:rPr lang="en-US" i="1" smtClean="0"/>
              <a:t>addresses	</a:t>
            </a:r>
          </a:p>
          <a:p>
            <a:r>
              <a:rPr lang="en-US" smtClean="0"/>
              <a:t>An </a:t>
            </a:r>
            <a:r>
              <a:rPr lang="en-US" b="1" smtClean="0">
                <a:solidFill>
                  <a:srgbClr val="000099"/>
                </a:solidFill>
              </a:rPr>
              <a:t>entity set</a:t>
            </a:r>
            <a:r>
              <a:rPr lang="en-US" smtClean="0"/>
              <a:t> is a set of entities of the same type that share the same properties.</a:t>
            </a:r>
          </a:p>
          <a:p>
            <a:pPr lvl="1"/>
            <a:r>
              <a:rPr lang="en-US" smtClean="0"/>
              <a:t>Example: set of all persons, companies, trees, holidays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How about doing an ER design interactively on the board?</a:t>
            </a:r>
            <a:br>
              <a:rPr lang="en-US">
                <a:ea typeface="+mj-ea"/>
              </a:rPr>
            </a:br>
            <a:r>
              <a:rPr lang="en-US">
                <a:ea typeface="+mj-ea"/>
              </a:rPr>
              <a:t>Suggest an application to be modeled.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96175" cy="4876800"/>
          </a:xfrm>
        </p:spPr>
        <p:txBody>
          <a:bodyPr/>
          <a:lstStyle/>
          <a:p>
            <a:r>
              <a:rPr lang="en-US" smtClean="0"/>
              <a:t>An entity set that does not have a primary key is referred to as a </a:t>
            </a:r>
            <a:r>
              <a:rPr lang="en-US" b="1" smtClean="0">
                <a:solidFill>
                  <a:srgbClr val="000099"/>
                </a:solidFill>
              </a:rPr>
              <a:t>weak entity set</a:t>
            </a:r>
            <a:r>
              <a:rPr lang="en-US" smtClean="0"/>
              <a:t>.</a:t>
            </a:r>
          </a:p>
          <a:p>
            <a:r>
              <a:rPr lang="en-US" smtClean="0"/>
              <a:t>The existence of a weak entity set depends on the existence of a </a:t>
            </a:r>
            <a:r>
              <a:rPr lang="en-US" b="1" smtClean="0">
                <a:solidFill>
                  <a:srgbClr val="000099"/>
                </a:solidFill>
              </a:rPr>
              <a:t>identifying entity set</a:t>
            </a:r>
          </a:p>
          <a:p>
            <a:pPr lvl="1"/>
            <a:r>
              <a:rPr lang="en-US" smtClean="0"/>
              <a:t>It must relate to the identifying entity set via a total, one-to-many relationship set from the identifying to the weak entity set</a:t>
            </a:r>
          </a:p>
          <a:p>
            <a:pPr lvl="1"/>
            <a:r>
              <a:rPr lang="en-US" b="1" smtClean="0">
                <a:solidFill>
                  <a:srgbClr val="000099"/>
                </a:solidFill>
              </a:rPr>
              <a:t>Identifying relationship</a:t>
            </a:r>
            <a:r>
              <a:rPr lang="en-US" smtClean="0"/>
              <a:t> depicted using a double diamond</a:t>
            </a:r>
          </a:p>
          <a:p>
            <a:r>
              <a:rPr lang="en-US" smtClean="0"/>
              <a:t>The </a:t>
            </a:r>
            <a:r>
              <a:rPr lang="en-US" b="1" smtClean="0">
                <a:solidFill>
                  <a:srgbClr val="000099"/>
                </a:solidFill>
              </a:rPr>
              <a:t>discriminator</a:t>
            </a:r>
            <a:r>
              <a:rPr lang="en-US" b="1" i="1" smtClean="0">
                <a:solidFill>
                  <a:schemeClr val="tx2"/>
                </a:solidFill>
              </a:rPr>
              <a:t> </a:t>
            </a:r>
            <a:r>
              <a:rPr lang="en-US" smtClean="0"/>
              <a:t>(</a:t>
            </a:r>
            <a:r>
              <a:rPr lang="en-US" i="1" smtClean="0"/>
              <a:t>or partial key)</a:t>
            </a:r>
            <a:r>
              <a:rPr lang="en-US" smtClean="0"/>
              <a:t> of a weak entity set is the set of attributes that distinguishes among all the entities of a weak entity set.</a:t>
            </a:r>
          </a:p>
          <a:p>
            <a:r>
              <a:rPr lang="en-US" smtClean="0"/>
              <a:t>The primary key of a weak entity set is formed by the primary key of the strong entity set on which the weak entity set is existence dependent, plus the weak entity set’s discriminator.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78712" cy="2095500"/>
          </a:xfrm>
        </p:spPr>
        <p:txBody>
          <a:bodyPr/>
          <a:lstStyle/>
          <a:p>
            <a:r>
              <a:rPr lang="en-US" smtClean="0"/>
              <a:t>We underline the discriminator of a weak entity set  with a dashed line.</a:t>
            </a:r>
          </a:p>
          <a:p>
            <a:r>
              <a:rPr lang="en-US" smtClean="0"/>
              <a:t>We put the identifying relationship of a weak entity in a double diamond. </a:t>
            </a:r>
          </a:p>
          <a:p>
            <a:r>
              <a:rPr lang="en-US" smtClean="0"/>
              <a:t>Primary key for </a:t>
            </a:r>
            <a:r>
              <a:rPr lang="en-US" i="1" smtClean="0"/>
              <a:t>section </a:t>
            </a:r>
            <a:r>
              <a:rPr lang="en-US" smtClean="0"/>
              <a:t>– (</a:t>
            </a:r>
            <a:r>
              <a:rPr lang="en-US" i="1" smtClean="0"/>
              <a:t>course_id, sec_id, semester, year</a:t>
            </a:r>
            <a:r>
              <a:rPr lang="en-US" smtClean="0"/>
              <a:t>) </a:t>
            </a:r>
          </a:p>
        </p:txBody>
      </p:sp>
      <p:pic>
        <p:nvPicPr>
          <p:cNvPr id="78852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6050" y="3429000"/>
            <a:ext cx="6808788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904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385050" cy="3910012"/>
          </a:xfrm>
        </p:spPr>
        <p:txBody>
          <a:bodyPr/>
          <a:lstStyle/>
          <a:p>
            <a:r>
              <a:rPr lang="en-US" smtClean="0"/>
              <a:t>Note: the primary key of the strong entity set is not explicitly stored with the weak entity set, since it is implicit in the identifying relationship.</a:t>
            </a:r>
          </a:p>
          <a:p>
            <a:r>
              <a:rPr lang="en-US" smtClean="0"/>
              <a:t>If </a:t>
            </a:r>
            <a:r>
              <a:rPr lang="en-US" i="1" smtClean="0"/>
              <a:t>course_id</a:t>
            </a:r>
            <a:r>
              <a:rPr lang="en-US" smtClean="0"/>
              <a:t> were explicitly stored, </a:t>
            </a:r>
            <a:r>
              <a:rPr lang="en-US" i="1" smtClean="0"/>
              <a:t>section</a:t>
            </a:r>
            <a:r>
              <a:rPr lang="en-US" smtClean="0"/>
              <a:t> could be made a strong entity, but then the relationship between </a:t>
            </a:r>
            <a:r>
              <a:rPr lang="en-US" i="1" smtClean="0"/>
              <a:t>section</a:t>
            </a:r>
            <a:r>
              <a:rPr lang="en-US" smtClean="0"/>
              <a:t> and </a:t>
            </a:r>
            <a:r>
              <a:rPr lang="en-US" i="1" smtClean="0"/>
              <a:t>course</a:t>
            </a:r>
            <a:r>
              <a:rPr lang="en-US" smtClean="0"/>
              <a:t> would be duplicated by an implicit relationship defined by the attribute </a:t>
            </a:r>
            <a:r>
              <a:rPr lang="en-US" i="1" smtClean="0"/>
              <a:t>course_id</a:t>
            </a:r>
            <a:r>
              <a:rPr lang="en-US" smtClean="0"/>
              <a:t> common to </a:t>
            </a:r>
            <a:r>
              <a:rPr lang="en-US" i="1" smtClean="0"/>
              <a:t>course</a:t>
            </a:r>
            <a:r>
              <a:rPr lang="en-US" smtClean="0"/>
              <a:t> and </a:t>
            </a:r>
            <a:r>
              <a:rPr lang="en-US" i="1" smtClean="0"/>
              <a:t>section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Diagram for a University Enterprise</a:t>
            </a:r>
          </a:p>
        </p:txBody>
      </p:sp>
      <p:sp>
        <p:nvSpPr>
          <p:cNvPr id="84995" name="Rectangle 5"/>
          <p:cNvSpPr>
            <a:spLocks noChangeArrowheads="1"/>
          </p:cNvSpPr>
          <p:nvPr/>
        </p:nvSpPr>
        <p:spPr bwMode="auto">
          <a:xfrm>
            <a:off x="5095875" y="4652963"/>
            <a:ext cx="88900" cy="1000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49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8100" y="690563"/>
            <a:ext cx="6323013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Rectangle 4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ffectLst/>
              </a:rPr>
              <a:t>Reduction to Relational Schemas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1143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Reduction to Relation Schemas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70800" cy="4137025"/>
          </a:xfrm>
        </p:spPr>
        <p:txBody>
          <a:bodyPr/>
          <a:lstStyle/>
          <a:p>
            <a:r>
              <a:rPr lang="en-US" smtClean="0"/>
              <a:t>Entity sets and relationship sets can be expressed uniformly as </a:t>
            </a:r>
            <a:r>
              <a:rPr lang="en-US" i="1" smtClean="0"/>
              <a:t>relation schemas </a:t>
            </a:r>
            <a:r>
              <a:rPr lang="en-US" smtClean="0"/>
              <a:t>that represent the contents of the database.</a:t>
            </a:r>
          </a:p>
          <a:p>
            <a:r>
              <a:rPr lang="en-US" smtClean="0"/>
              <a:t>A database which conforms to an E-R diagram can be represented by a collection of schemas.</a:t>
            </a:r>
          </a:p>
          <a:p>
            <a:r>
              <a:rPr lang="en-US" smtClean="0"/>
              <a:t>For each entity set and relationship set there is a unique schema that is assigned the name of the corresponding entity set or relationship set.</a:t>
            </a:r>
          </a:p>
          <a:p>
            <a:r>
              <a:rPr lang="en-US" smtClean="0"/>
              <a:t>Each schema has a number of columns (generally corresponding to attributes), which have unique names.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With Simple Attributes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450975"/>
            <a:ext cx="8081962" cy="3632200"/>
          </a:xfrm>
        </p:spPr>
        <p:txBody>
          <a:bodyPr/>
          <a:lstStyle/>
          <a:p>
            <a:r>
              <a:rPr lang="en-US" smtClean="0"/>
              <a:t>A strong entity set reduces to a schema with the same attributes</a:t>
            </a:r>
            <a:br>
              <a:rPr lang="en-US" smtClean="0"/>
            </a:br>
            <a:r>
              <a:rPr lang="en-US" i="1" smtClean="0"/>
              <a:t>student(</a:t>
            </a:r>
            <a:r>
              <a:rPr lang="en-US" i="1" u="sng" smtClean="0"/>
              <a:t>ID</a:t>
            </a:r>
            <a:r>
              <a:rPr lang="en-US" i="1" smtClean="0"/>
              <a:t>, name, tot_cred)</a:t>
            </a:r>
            <a:endParaRPr lang="en-US" smtClean="0"/>
          </a:p>
          <a:p>
            <a:r>
              <a:rPr lang="en-US" smtClean="0"/>
              <a:t>A weak entity set becomes a table that includes a column for the primary key of the identifying strong entity set </a:t>
            </a:r>
            <a:br>
              <a:rPr lang="en-US" smtClean="0"/>
            </a:br>
            <a:r>
              <a:rPr lang="en-US" i="1" smtClean="0"/>
              <a:t>section ( </a:t>
            </a:r>
            <a:r>
              <a:rPr lang="en-US" i="1" u="sng" smtClean="0"/>
              <a:t>course_id, sec_id, sem, year</a:t>
            </a:r>
            <a:r>
              <a:rPr lang="en-US" i="1" smtClean="0"/>
              <a:t> )</a:t>
            </a:r>
          </a:p>
        </p:txBody>
      </p:sp>
      <p:pic>
        <p:nvPicPr>
          <p:cNvPr id="82948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175" y="3624263"/>
            <a:ext cx="76057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96838"/>
            <a:ext cx="8429625" cy="603250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Sets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498600"/>
            <a:ext cx="7959725" cy="2944813"/>
          </a:xfrm>
        </p:spPr>
        <p:txBody>
          <a:bodyPr/>
          <a:lstStyle/>
          <a:p>
            <a:r>
              <a:rPr lang="en-US" smtClean="0"/>
              <a:t>A many-to-many relationship set is represented as a schema with attributes for the primary keys of the two participating entity sets, and any descriptive attributes of the relationship set. </a:t>
            </a:r>
          </a:p>
          <a:p>
            <a:r>
              <a:rPr lang="en-US" smtClean="0"/>
              <a:t>Example: schema for relationship set </a:t>
            </a:r>
            <a:r>
              <a:rPr lang="en-US" i="1" smtClean="0"/>
              <a:t>advisor</a:t>
            </a:r>
          </a:p>
          <a:p>
            <a:pPr>
              <a:buFont typeface="Monotype Sorts" charset="2"/>
              <a:buNone/>
            </a:pPr>
            <a:r>
              <a:rPr lang="en-US" smtClean="0"/>
              <a:t>	</a:t>
            </a:r>
            <a:r>
              <a:rPr lang="en-US" i="1" smtClean="0"/>
              <a:t>advisor = </a:t>
            </a:r>
            <a:r>
              <a:rPr lang="en-US" smtClean="0"/>
              <a:t>(</a:t>
            </a:r>
            <a:r>
              <a:rPr lang="en-US" i="1" u="sng" smtClean="0"/>
              <a:t>s_id, i_id</a:t>
            </a:r>
            <a:r>
              <a:rPr lang="en-US" smtClean="0"/>
              <a:t>)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 rot="-372694">
            <a:off x="2216150" y="3624263"/>
            <a:ext cx="1970088" cy="2809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90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8288" y="3717925"/>
            <a:ext cx="6529387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</a:t>
            </a:r>
          </a:p>
        </p:txBody>
      </p:sp>
      <p:sp>
        <p:nvSpPr>
          <p:cNvPr id="91139" name="Rectangle 4"/>
          <p:cNvSpPr>
            <a:spLocks noChangeArrowheads="1"/>
          </p:cNvSpPr>
          <p:nvPr/>
        </p:nvSpPr>
        <p:spPr bwMode="auto">
          <a:xfrm>
            <a:off x="636588" y="1079500"/>
            <a:ext cx="7758112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Many-to-one and one-to-many relationship sets that are total on the many-side can be represented by adding an extra attribute to the “many” side, containing the primary key of the “one” side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Example: Instead of creating a schema for relationship set </a:t>
            </a:r>
            <a:r>
              <a:rPr kumimoji="1" lang="en-US" sz="1800" i="1"/>
              <a:t>inst_dept</a:t>
            </a:r>
            <a:r>
              <a:rPr kumimoji="1" lang="en-US" sz="1800"/>
              <a:t>, add an attribute </a:t>
            </a:r>
            <a:r>
              <a:rPr kumimoji="1" lang="en-US" sz="1800" i="1"/>
              <a:t>dept_name</a:t>
            </a:r>
            <a:r>
              <a:rPr kumimoji="1" lang="en-US" sz="1800"/>
              <a:t> to the schema arising from entity set </a:t>
            </a:r>
            <a:r>
              <a:rPr kumimoji="1" lang="en-US" sz="1800" i="1"/>
              <a:t>instructor</a:t>
            </a:r>
          </a:p>
        </p:txBody>
      </p:sp>
      <p:sp>
        <p:nvSpPr>
          <p:cNvPr id="91141" name="Rectangle 6"/>
          <p:cNvSpPr>
            <a:spLocks noChangeArrowheads="1"/>
          </p:cNvSpPr>
          <p:nvPr/>
        </p:nvSpPr>
        <p:spPr bwMode="auto">
          <a:xfrm rot="-372694">
            <a:off x="1692275" y="3449638"/>
            <a:ext cx="1970088" cy="2809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1149" name="Group 13"/>
          <p:cNvGrpSpPr>
            <a:grpSpLocks/>
          </p:cNvGrpSpPr>
          <p:nvPr/>
        </p:nvGrpSpPr>
        <p:grpSpPr bwMode="auto">
          <a:xfrm>
            <a:off x="373063" y="2740025"/>
            <a:ext cx="8185150" cy="3424238"/>
            <a:chOff x="0" y="1413"/>
            <a:chExt cx="5483" cy="2545"/>
          </a:xfrm>
        </p:grpSpPr>
        <p:pic>
          <p:nvPicPr>
            <p:cNvPr id="91144" name="Picture 6"/>
            <p:cNvPicPr>
              <a:picLocks noChangeAspect="1" noChangeArrowheads="1"/>
            </p:cNvPicPr>
            <p:nvPr/>
          </p:nvPicPr>
          <p:blipFill>
            <a:blip r:embed="rId3"/>
            <a:srcRect l="17952" t="423" r="7481" b="61655"/>
            <a:stretch>
              <a:fillRect/>
            </a:stretch>
          </p:blipFill>
          <p:spPr bwMode="auto">
            <a:xfrm>
              <a:off x="175" y="1413"/>
              <a:ext cx="5308" cy="2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1147" name="Rectangle 11"/>
            <p:cNvSpPr>
              <a:spLocks noChangeArrowheads="1"/>
            </p:cNvSpPr>
            <p:nvPr/>
          </p:nvSpPr>
          <p:spPr bwMode="auto">
            <a:xfrm>
              <a:off x="0" y="1500"/>
              <a:ext cx="1956" cy="44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48" name="Rectangle 12"/>
            <p:cNvSpPr>
              <a:spLocks noChangeArrowheads="1"/>
            </p:cNvSpPr>
            <p:nvPr/>
          </p:nvSpPr>
          <p:spPr bwMode="auto">
            <a:xfrm>
              <a:off x="1920" y="1690"/>
              <a:ext cx="374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 </a:t>
            </a:r>
            <a:r>
              <a:rPr lang="en-US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 </a:t>
            </a: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lang="en-US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student</a:t>
            </a:r>
            <a:endParaRPr 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192213" y="1751013"/>
            <a:ext cx="7381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" charset="0"/>
                <a:cs typeface="Arial" charset="0"/>
              </a:rPr>
              <a:t>instructor_ID  instructor_name                                    student-ID   student_name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8738" y="2111375"/>
            <a:ext cx="6354762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 (Cont.)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222375"/>
            <a:ext cx="73914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For one-to-one relationship sets, either side can be chosen to act as the “many” side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That is, extra attribute can be added to either of the tables corresponding to the two entity sets </a:t>
            </a:r>
          </a:p>
          <a:p>
            <a:pPr>
              <a:lnSpc>
                <a:spcPct val="90000"/>
              </a:lnSpc>
            </a:pPr>
            <a:r>
              <a:rPr lang="en-US" smtClean="0"/>
              <a:t>If participation is </a:t>
            </a:r>
            <a:r>
              <a:rPr lang="en-US" i="1" smtClean="0"/>
              <a:t>partial</a:t>
            </a:r>
            <a:r>
              <a:rPr lang="en-US" smtClean="0"/>
              <a:t> on the “many” side, replacing a schema by an extra attribute in the schema corresponding to the “many” side could result in null values</a:t>
            </a:r>
          </a:p>
          <a:p>
            <a:pPr>
              <a:lnSpc>
                <a:spcPct val="90000"/>
              </a:lnSpc>
            </a:pPr>
            <a:r>
              <a:rPr lang="en-US" smtClean="0"/>
              <a:t>The schema corresponding to a relationship set linking a weak entity set to its identifying strong entity set is redundant.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Example: The </a:t>
            </a:r>
            <a:r>
              <a:rPr lang="en-US" i="1" smtClean="0"/>
              <a:t>section </a:t>
            </a:r>
            <a:r>
              <a:rPr lang="en-US" smtClean="0"/>
              <a:t>schema already contains the attributes that would appear in the </a:t>
            </a:r>
            <a:r>
              <a:rPr lang="en-US" i="1" smtClean="0"/>
              <a:t>sec_course</a:t>
            </a:r>
            <a:r>
              <a:rPr lang="en-US" smtClean="0"/>
              <a:t> schema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1075" y="666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225283" name="Rectangle 3"/>
          <p:cNvSpPr>
            <a:spLocks noChangeArrowheads="1"/>
          </p:cNvSpPr>
          <p:nvPr>
            <p:ph type="body" idx="4294967295"/>
          </p:nvPr>
        </p:nvSpPr>
        <p:spPr>
          <a:xfrm>
            <a:off x="2849563" y="1104900"/>
            <a:ext cx="6026150" cy="5097463"/>
          </a:xfrm>
          <a:noFill/>
        </p:spPr>
        <p:txBody>
          <a:bodyPr/>
          <a:lstStyle/>
          <a:p>
            <a:r>
              <a:rPr lang="en-US" smtClean="0"/>
              <a:t>Composite attributes are flattened out by creating a separate attribute for each component attribute</a:t>
            </a:r>
          </a:p>
          <a:p>
            <a:pPr lvl="1"/>
            <a:r>
              <a:rPr lang="en-US" smtClean="0"/>
              <a:t>Example: given entity set </a:t>
            </a:r>
            <a:r>
              <a:rPr lang="en-US" i="1" smtClean="0"/>
              <a:t>instructor</a:t>
            </a:r>
            <a:r>
              <a:rPr lang="en-US" smtClean="0"/>
              <a:t> with composite attribute </a:t>
            </a:r>
            <a:r>
              <a:rPr lang="en-US" i="1" smtClean="0"/>
              <a:t>name</a:t>
            </a:r>
            <a:r>
              <a:rPr lang="en-US" smtClean="0"/>
              <a:t> with component attributes </a:t>
            </a:r>
            <a:r>
              <a:rPr lang="en-US" i="1" smtClean="0"/>
              <a:t>first_name </a:t>
            </a:r>
            <a:r>
              <a:rPr lang="en-US" smtClean="0"/>
              <a:t>and </a:t>
            </a:r>
            <a:r>
              <a:rPr lang="en-US" i="1" smtClean="0"/>
              <a:t>last_name</a:t>
            </a:r>
            <a:r>
              <a:rPr lang="en-US" smtClean="0"/>
              <a:t> the schema corresponding to the entity set has two attributes </a:t>
            </a:r>
            <a:r>
              <a:rPr lang="en-US" i="1" smtClean="0"/>
              <a:t>name_first_name</a:t>
            </a:r>
            <a:r>
              <a:rPr lang="en-US" smtClean="0"/>
              <a:t>  and </a:t>
            </a:r>
            <a:r>
              <a:rPr lang="en-US" i="1" smtClean="0"/>
              <a:t>name_last_name</a:t>
            </a:r>
          </a:p>
          <a:p>
            <a:pPr lvl="2"/>
            <a:r>
              <a:rPr lang="en-US" i="1" smtClean="0"/>
              <a:t>Prefix omitted if there is no ambiguity</a:t>
            </a:r>
          </a:p>
          <a:p>
            <a:r>
              <a:rPr lang="en-US" smtClean="0"/>
              <a:t>Ignoring multivalued attributes, extended instructor schema is</a:t>
            </a:r>
          </a:p>
          <a:p>
            <a:pPr lvl="1"/>
            <a:r>
              <a:rPr lang="en-US" i="1" smtClean="0"/>
              <a:t>instructor(ID, </a:t>
            </a:r>
            <a:br>
              <a:rPr lang="en-US" i="1" smtClean="0"/>
            </a:br>
            <a:r>
              <a:rPr lang="en-US" i="1" smtClean="0"/>
              <a:t>      first_name, middle_initial,  last_name,</a:t>
            </a:r>
            <a:br>
              <a:rPr lang="en-US" i="1" smtClean="0"/>
            </a:br>
            <a:r>
              <a:rPr lang="en-US" i="1" smtClean="0"/>
              <a:t>      street_number, street_name,  </a:t>
            </a:r>
            <a:br>
              <a:rPr lang="en-US" i="1" smtClean="0"/>
            </a:br>
            <a:r>
              <a:rPr lang="en-US" i="1" smtClean="0"/>
              <a:t>           apt_number, city, state, zip_code,  </a:t>
            </a:r>
            <a:br>
              <a:rPr lang="en-US" i="1" smtClean="0"/>
            </a:br>
            <a:r>
              <a:rPr lang="en-US" i="1" smtClean="0"/>
              <a:t>      date_of_birth)</a:t>
            </a:r>
          </a:p>
          <a:p>
            <a:pPr lvl="1"/>
            <a:endParaRPr lang="en-US" smtClean="0"/>
          </a:p>
        </p:txBody>
      </p:sp>
      <p:pic>
        <p:nvPicPr>
          <p:cNvPr id="22528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" y="1044575"/>
            <a:ext cx="2519363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1075" y="666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227331" name="Rectangle 3"/>
          <p:cNvSpPr>
            <a:spLocks noChangeArrowheads="1"/>
          </p:cNvSpPr>
          <p:nvPr>
            <p:ph type="body" idx="4294967295"/>
          </p:nvPr>
        </p:nvSpPr>
        <p:spPr>
          <a:xfrm>
            <a:off x="622300" y="1165225"/>
            <a:ext cx="7672388" cy="5160963"/>
          </a:xfrm>
          <a:noFill/>
        </p:spPr>
        <p:txBody>
          <a:bodyPr/>
          <a:lstStyle/>
          <a:p>
            <a:r>
              <a:rPr lang="en-US" smtClean="0"/>
              <a:t>A multivalued attribute </a:t>
            </a:r>
            <a:r>
              <a:rPr lang="en-US" i="1" smtClean="0"/>
              <a:t>M</a:t>
            </a:r>
            <a:r>
              <a:rPr lang="en-US" smtClean="0"/>
              <a:t> of an entity </a:t>
            </a:r>
            <a:r>
              <a:rPr lang="en-US" i="1" smtClean="0"/>
              <a:t>E</a:t>
            </a:r>
            <a:r>
              <a:rPr lang="en-US" smtClean="0"/>
              <a:t> is represented by a separate schema </a:t>
            </a:r>
            <a:r>
              <a:rPr lang="en-US" i="1" smtClean="0"/>
              <a:t>EM</a:t>
            </a:r>
            <a:endParaRPr lang="en-US" smtClean="0"/>
          </a:p>
          <a:p>
            <a:pPr lvl="1"/>
            <a:r>
              <a:rPr lang="en-US" smtClean="0"/>
              <a:t>Schema </a:t>
            </a:r>
            <a:r>
              <a:rPr lang="en-US" i="1" smtClean="0"/>
              <a:t>EM</a:t>
            </a:r>
            <a:r>
              <a:rPr lang="en-US" smtClean="0"/>
              <a:t> has attributes corresponding to the primary key of </a:t>
            </a:r>
            <a:r>
              <a:rPr lang="en-US" i="1" smtClean="0"/>
              <a:t>E</a:t>
            </a:r>
            <a:r>
              <a:rPr lang="en-US" smtClean="0"/>
              <a:t> and an attribute corresponding to multivalued attribute </a:t>
            </a:r>
            <a:r>
              <a:rPr lang="en-US" i="1" smtClean="0"/>
              <a:t>M</a:t>
            </a:r>
            <a:endParaRPr lang="en-US" smtClean="0"/>
          </a:p>
          <a:p>
            <a:pPr lvl="1"/>
            <a:r>
              <a:rPr lang="en-US" smtClean="0"/>
              <a:t>Example:  Multivalued attribute </a:t>
            </a:r>
            <a:r>
              <a:rPr lang="en-US" i="1" smtClean="0"/>
              <a:t>phone_number </a:t>
            </a:r>
            <a:r>
              <a:rPr lang="en-US" smtClean="0"/>
              <a:t>of </a:t>
            </a:r>
            <a:r>
              <a:rPr lang="en-US" i="1" smtClean="0"/>
              <a:t>instructor</a:t>
            </a:r>
            <a:r>
              <a:rPr lang="en-US" smtClean="0"/>
              <a:t> is represented by a schema:</a:t>
            </a:r>
            <a:br>
              <a:rPr lang="en-US" smtClean="0"/>
            </a:br>
            <a:r>
              <a:rPr lang="en-US" smtClean="0"/>
              <a:t>    </a:t>
            </a:r>
            <a:r>
              <a:rPr lang="en-US" i="1" smtClean="0"/>
              <a:t>inst_phone= </a:t>
            </a:r>
            <a:r>
              <a:rPr lang="en-US" smtClean="0"/>
              <a:t>(</a:t>
            </a:r>
            <a:r>
              <a:rPr lang="en-US" i="1" smtClean="0"/>
              <a:t> </a:t>
            </a:r>
            <a:r>
              <a:rPr lang="en-US" i="1" u="sng" smtClean="0"/>
              <a:t>ID</a:t>
            </a:r>
            <a:r>
              <a:rPr lang="en-US" i="1" smtClean="0"/>
              <a:t>, </a:t>
            </a:r>
            <a:r>
              <a:rPr lang="en-US" i="1" u="sng" smtClean="0"/>
              <a:t>phone_number</a:t>
            </a:r>
            <a:r>
              <a:rPr lang="en-US" smtClean="0"/>
              <a:t>)</a:t>
            </a:r>
            <a:r>
              <a:rPr lang="en-US" i="1" smtClean="0"/>
              <a:t> </a:t>
            </a:r>
          </a:p>
          <a:p>
            <a:pPr lvl="1"/>
            <a:r>
              <a:rPr lang="en-US" smtClean="0"/>
              <a:t>Each value of the multivalued attribute maps to a separate tuple of the relation on schema </a:t>
            </a:r>
            <a:r>
              <a:rPr lang="en-US" i="1" smtClean="0"/>
              <a:t>EM</a:t>
            </a:r>
            <a:endParaRPr lang="en-US" smtClean="0"/>
          </a:p>
          <a:p>
            <a:pPr lvl="2"/>
            <a:r>
              <a:rPr lang="en-US" smtClean="0"/>
              <a:t>For example, an </a:t>
            </a:r>
            <a:r>
              <a:rPr lang="en-US" i="1" smtClean="0"/>
              <a:t>instructor</a:t>
            </a:r>
            <a:r>
              <a:rPr lang="en-US" smtClean="0"/>
              <a:t> entity with primary key  22222 and phone numbers 456-7890 and 123-4567 maps to two tuples:   </a:t>
            </a:r>
            <a:br>
              <a:rPr lang="en-US" smtClean="0"/>
            </a:br>
            <a:r>
              <a:rPr lang="en-US" smtClean="0"/>
              <a:t>   (22222, 456-7890) and (22222, 123-4567)</a:t>
            </a:r>
            <a:r>
              <a:rPr lang="en-US" sz="200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Multivalued Attributes (Cont.)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9588" y="1108075"/>
            <a:ext cx="7869237" cy="2755900"/>
          </a:xfrm>
        </p:spPr>
        <p:txBody>
          <a:bodyPr/>
          <a:lstStyle/>
          <a:p>
            <a:r>
              <a:rPr lang="en-US" smtClean="0"/>
              <a:t>Special case:entity </a:t>
            </a:r>
            <a:r>
              <a:rPr lang="en-US" i="1" smtClean="0"/>
              <a:t>time_slot </a:t>
            </a:r>
            <a:r>
              <a:rPr lang="en-US" smtClean="0"/>
              <a:t> has only one attribute other than the primary-key attribute, and that attribute is multivalued</a:t>
            </a:r>
          </a:p>
          <a:p>
            <a:pPr lvl="1"/>
            <a:r>
              <a:rPr lang="en-US" smtClean="0"/>
              <a:t>Optimization: Don’t create the relation corresponding to the entity, just create the one corresponding to the multivalued attribute</a:t>
            </a:r>
          </a:p>
          <a:p>
            <a:pPr lvl="1"/>
            <a:r>
              <a:rPr lang="en-US" i="1" smtClean="0"/>
              <a:t>time_slot</a:t>
            </a:r>
            <a:r>
              <a:rPr lang="en-US" smtClean="0"/>
              <a:t>(</a:t>
            </a:r>
            <a:r>
              <a:rPr lang="en-US" i="1" u="sng" smtClean="0"/>
              <a:t>time_slot_id, day, start_time</a:t>
            </a:r>
            <a:r>
              <a:rPr lang="en-US" i="1" smtClean="0"/>
              <a:t>, end_time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Caveat: </a:t>
            </a:r>
            <a:r>
              <a:rPr lang="en-US" i="1" smtClean="0"/>
              <a:t>time_slot </a:t>
            </a:r>
            <a:r>
              <a:rPr lang="en-US" smtClean="0"/>
              <a:t>attribute of </a:t>
            </a:r>
            <a:r>
              <a:rPr lang="en-US" i="1" smtClean="0"/>
              <a:t>section (</a:t>
            </a:r>
            <a:r>
              <a:rPr lang="en-US" smtClean="0"/>
              <a:t>from </a:t>
            </a:r>
            <a:r>
              <a:rPr lang="en-US" i="1" smtClean="0"/>
              <a:t>sec_time_slot</a:t>
            </a:r>
            <a:r>
              <a:rPr lang="en-US" smtClean="0"/>
              <a:t>) cannot be a foreign key due to this optimization</a:t>
            </a:r>
          </a:p>
        </p:txBody>
      </p:sp>
      <p:grpSp>
        <p:nvGrpSpPr>
          <p:cNvPr id="229380" name="Group 4"/>
          <p:cNvGrpSpPr>
            <a:grpSpLocks/>
          </p:cNvGrpSpPr>
          <p:nvPr/>
        </p:nvGrpSpPr>
        <p:grpSpPr bwMode="auto">
          <a:xfrm>
            <a:off x="1109663" y="3582988"/>
            <a:ext cx="6891337" cy="3079750"/>
            <a:chOff x="854" y="2275"/>
            <a:chExt cx="4103" cy="1638"/>
          </a:xfrm>
        </p:grpSpPr>
        <p:pic>
          <p:nvPicPr>
            <p:cNvPr id="229381" name="Picture 6"/>
            <p:cNvPicPr>
              <a:picLocks noChangeAspect="1" noChangeArrowheads="1"/>
            </p:cNvPicPr>
            <p:nvPr/>
          </p:nvPicPr>
          <p:blipFill>
            <a:blip r:embed="rId3"/>
            <a:srcRect l="47627" t="59744" r="-1482" b="19835"/>
            <a:stretch>
              <a:fillRect/>
            </a:stretch>
          </p:blipFill>
          <p:spPr bwMode="auto">
            <a:xfrm>
              <a:off x="1005" y="2423"/>
              <a:ext cx="3952" cy="1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9382" name="Rectangle 6"/>
            <p:cNvSpPr>
              <a:spLocks noChangeArrowheads="1"/>
            </p:cNvSpPr>
            <p:nvPr/>
          </p:nvSpPr>
          <p:spPr bwMode="auto">
            <a:xfrm>
              <a:off x="854" y="3257"/>
              <a:ext cx="1182" cy="65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383" name="Rectangle 7"/>
            <p:cNvSpPr>
              <a:spLocks noChangeArrowheads="1"/>
            </p:cNvSpPr>
            <p:nvPr/>
          </p:nvSpPr>
          <p:spPr bwMode="auto">
            <a:xfrm>
              <a:off x="912" y="2429"/>
              <a:ext cx="152" cy="8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384" name="Rectangle 8"/>
            <p:cNvSpPr>
              <a:spLocks noChangeArrowheads="1"/>
            </p:cNvSpPr>
            <p:nvPr/>
          </p:nvSpPr>
          <p:spPr bwMode="auto">
            <a:xfrm>
              <a:off x="1923" y="2275"/>
              <a:ext cx="371" cy="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2788" y="1093788"/>
            <a:ext cx="7918450" cy="5384800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Use of entity sets vs. attributes</a:t>
            </a:r>
            <a:r>
              <a:rPr lang="en-US" sz="2000" b="1" smtClean="0">
                <a:solidFill>
                  <a:srgbClr val="000099"/>
                </a:solidFill>
              </a:rPr>
              <a:t/>
            </a:r>
            <a:br>
              <a:rPr lang="en-US" sz="2000" b="1" smtClean="0">
                <a:solidFill>
                  <a:srgbClr val="000099"/>
                </a:solidFill>
              </a:rPr>
            </a:br>
            <a:r>
              <a:rPr lang="en-US" sz="2000" b="1" smtClean="0">
                <a:solidFill>
                  <a:schemeClr val="tx2"/>
                </a:solidFill>
              </a:rPr>
              <a:t/>
            </a:r>
            <a:br>
              <a:rPr lang="en-US" sz="2000" b="1" smtClean="0">
                <a:solidFill>
                  <a:schemeClr val="tx2"/>
                </a:solidFill>
              </a:rPr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mtClean="0"/>
              <a:t>Use of phone as an entity allows extra information about phone numbers (plus multiple phone numbers)</a:t>
            </a:r>
          </a:p>
        </p:txBody>
      </p:sp>
      <p:pic>
        <p:nvPicPr>
          <p:cNvPr id="233476" name="Picture 5"/>
          <p:cNvPicPr>
            <a:picLocks noChangeAspect="1" noChangeArrowheads="1"/>
          </p:cNvPicPr>
          <p:nvPr/>
        </p:nvPicPr>
        <p:blipFill>
          <a:blip r:embed="rId3"/>
          <a:srcRect b="18642"/>
          <a:stretch>
            <a:fillRect/>
          </a:stretch>
        </p:blipFill>
        <p:spPr bwMode="auto">
          <a:xfrm>
            <a:off x="1203325" y="1657350"/>
            <a:ext cx="7229475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2788" y="1093788"/>
            <a:ext cx="8208962" cy="5384800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Use of entity sets vs. relationship sets</a:t>
            </a:r>
            <a:r>
              <a:rPr lang="en-US" b="1" smtClean="0">
                <a:solidFill>
                  <a:schemeClr val="tx2"/>
                </a:solidFill>
              </a:rPr>
              <a:t/>
            </a:r>
            <a:br>
              <a:rPr lang="en-US" b="1" smtClean="0">
                <a:solidFill>
                  <a:schemeClr val="tx2"/>
                </a:solidFill>
              </a:rPr>
            </a:br>
            <a:r>
              <a:rPr lang="en-US" smtClean="0"/>
              <a:t>Possible guideline is to designate a relationship set to describe an action that occurs between entities</a:t>
            </a:r>
          </a:p>
          <a:p>
            <a:pPr marL="37931725" lvl="1" indent="-37474525"/>
            <a:endParaRPr lang="en-US" smtClean="0">
              <a:solidFill>
                <a:srgbClr val="000099"/>
              </a:solidFill>
            </a:endParaRPr>
          </a:p>
        </p:txBody>
      </p:sp>
      <p:pic>
        <p:nvPicPr>
          <p:cNvPr id="2437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663" y="2824163"/>
            <a:ext cx="7504112" cy="276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2788" y="1093788"/>
            <a:ext cx="8208962" cy="5384800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Binary versus n-ary relationship sets</a:t>
            </a:r>
            <a:r>
              <a:rPr lang="en-US" b="1" smtClean="0">
                <a:solidFill>
                  <a:schemeClr val="tx2"/>
                </a:solidFill>
              </a:rPr>
              <a:t/>
            </a:r>
            <a:br>
              <a:rPr lang="en-US" b="1" smtClean="0">
                <a:solidFill>
                  <a:schemeClr val="tx2"/>
                </a:solidFill>
              </a:rPr>
            </a:br>
            <a:r>
              <a:rPr lang="en-US" smtClean="0"/>
              <a:t>Although it is possible to replace any nonbinary (</a:t>
            </a:r>
            <a:r>
              <a:rPr lang="en-US" i="1" smtClean="0"/>
              <a:t>n</a:t>
            </a:r>
            <a:r>
              <a:rPr lang="en-US" smtClean="0"/>
              <a:t>-ary, for </a:t>
            </a:r>
            <a:r>
              <a:rPr lang="en-US" i="1" smtClean="0"/>
              <a:t>n</a:t>
            </a:r>
            <a:r>
              <a:rPr lang="en-US" smtClean="0"/>
              <a:t> &gt; 2) relationship set by a number of distinct binary relationship sets, a </a:t>
            </a:r>
            <a:r>
              <a:rPr lang="en-US" i="1" smtClean="0"/>
              <a:t>n</a:t>
            </a:r>
            <a:r>
              <a:rPr lang="en-US" smtClean="0"/>
              <a:t>-ary relationship set shows more clearly that several entities participate in a single relationship.</a:t>
            </a:r>
          </a:p>
          <a:p>
            <a:r>
              <a:rPr lang="en-US" b="1" smtClean="0">
                <a:solidFill>
                  <a:srgbClr val="000099"/>
                </a:solidFill>
              </a:rPr>
              <a:t>Placement of relationship attributes</a:t>
            </a:r>
          </a:p>
          <a:p>
            <a:pPr>
              <a:buFont typeface="Monotype Sorts" charset="2"/>
              <a:buNone/>
            </a:pPr>
            <a:r>
              <a:rPr lang="en-US" smtClean="0">
                <a:solidFill>
                  <a:srgbClr val="000099"/>
                </a:solidFill>
              </a:rPr>
              <a:t>        </a:t>
            </a:r>
            <a:r>
              <a:rPr lang="en-US" smtClean="0"/>
              <a:t>e.g., attribute </a:t>
            </a:r>
            <a:r>
              <a:rPr lang="en-US" i="1" smtClean="0"/>
              <a:t>date </a:t>
            </a:r>
            <a:r>
              <a:rPr lang="en-US" smtClean="0"/>
              <a:t>as attribute of </a:t>
            </a:r>
            <a:r>
              <a:rPr lang="en-US" i="1" smtClean="0"/>
              <a:t>advisor</a:t>
            </a:r>
            <a:r>
              <a:rPr lang="en-US" smtClean="0"/>
              <a:t> or as attribute of </a:t>
            </a:r>
            <a:r>
              <a:rPr lang="en-US" i="1" smtClean="0"/>
              <a:t>student</a:t>
            </a:r>
            <a:endParaRPr lang="en-US" i="1" smtClean="0">
              <a:solidFill>
                <a:srgbClr val="000099"/>
              </a:solidFill>
            </a:endParaRPr>
          </a:p>
          <a:p>
            <a:pPr marL="37931725" lvl="1" indent="-37474525"/>
            <a:endParaRPr lang="en-US" sz="2000" smtClean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Binary Vs. Non-Binary Relationships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222375"/>
            <a:ext cx="7740650" cy="3868738"/>
          </a:xfrm>
        </p:spPr>
        <p:txBody>
          <a:bodyPr/>
          <a:lstStyle/>
          <a:p>
            <a:r>
              <a:rPr lang="en-US" smtClean="0"/>
              <a:t>Some relationships that appear to be non-binary may be better represented using binary relationships</a:t>
            </a:r>
          </a:p>
          <a:p>
            <a:pPr lvl="1"/>
            <a:r>
              <a:rPr lang="en-US" smtClean="0"/>
              <a:t>E.g.,  A ternary relationship </a:t>
            </a:r>
            <a:r>
              <a:rPr lang="en-US" i="1" smtClean="0"/>
              <a:t>parents</a:t>
            </a:r>
            <a:r>
              <a:rPr lang="en-US" smtClean="0"/>
              <a:t>, relating a child to his/her father and mother, is best replaced by two binary relationships,  </a:t>
            </a:r>
            <a:r>
              <a:rPr lang="en-US" i="1" smtClean="0"/>
              <a:t>father</a:t>
            </a:r>
            <a:r>
              <a:rPr lang="en-US" smtClean="0"/>
              <a:t> and </a:t>
            </a:r>
            <a:r>
              <a:rPr lang="en-US" i="1" smtClean="0"/>
              <a:t>mother</a:t>
            </a:r>
          </a:p>
          <a:p>
            <a:pPr lvl="2"/>
            <a:r>
              <a:rPr lang="en-US" smtClean="0"/>
              <a:t>Using two binary relationships allows partial information (e.g., only mother being know)</a:t>
            </a:r>
          </a:p>
          <a:p>
            <a:pPr lvl="1"/>
            <a:r>
              <a:rPr lang="en-US" smtClean="0"/>
              <a:t>But there are some relationships that are naturally non-binary</a:t>
            </a:r>
          </a:p>
          <a:p>
            <a:pPr lvl="2"/>
            <a:r>
              <a:rPr lang="en-US" smtClean="0"/>
              <a:t>Example: </a:t>
            </a:r>
            <a:r>
              <a:rPr lang="en-US" i="1" smtClean="0"/>
              <a:t>proj_guide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5663" y="698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>
                <a:ea typeface="+mj-ea"/>
              </a:rPr>
              <a:t>Converting Non-Binary Relationships to Binary Form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050925"/>
            <a:ext cx="7732712" cy="3546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In general, any non-binary relationship can be represented using binary relationships by creating an artificial entity set.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Replace </a:t>
            </a:r>
            <a:r>
              <a:rPr lang="en-US" i="1" smtClean="0"/>
              <a:t>R </a:t>
            </a:r>
            <a:r>
              <a:rPr lang="en-US" smtClean="0"/>
              <a:t>between entity sets A, B and C</a:t>
            </a:r>
            <a:r>
              <a:rPr lang="en-US" i="1" smtClean="0"/>
              <a:t> </a:t>
            </a:r>
            <a:r>
              <a:rPr lang="en-US" smtClean="0"/>
              <a:t>by an entity set </a:t>
            </a:r>
            <a:r>
              <a:rPr lang="en-US" i="1" smtClean="0"/>
              <a:t>E</a:t>
            </a:r>
            <a:r>
              <a:rPr lang="en-US" smtClean="0"/>
              <a:t>, and three relationship sets: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		1. </a:t>
            </a:r>
            <a:r>
              <a:rPr lang="en-US" i="1" smtClean="0"/>
              <a:t>R</a:t>
            </a:r>
            <a:r>
              <a:rPr lang="en-US" i="1" baseline="-25000" smtClean="0"/>
              <a:t>A</a:t>
            </a:r>
            <a:r>
              <a:rPr lang="en-US" smtClean="0"/>
              <a:t>, relating </a:t>
            </a:r>
            <a:r>
              <a:rPr lang="en-US" i="1" smtClean="0"/>
              <a:t>E </a:t>
            </a:r>
            <a:r>
              <a:rPr lang="en-US" smtClean="0"/>
              <a:t>and </a:t>
            </a:r>
            <a:r>
              <a:rPr lang="en-US" i="1" smtClean="0"/>
              <a:t>A        </a:t>
            </a:r>
            <a:r>
              <a:rPr lang="en-US" smtClean="0"/>
              <a:t>2.  </a:t>
            </a:r>
            <a:r>
              <a:rPr lang="en-US" i="1" smtClean="0"/>
              <a:t>R</a:t>
            </a:r>
            <a:r>
              <a:rPr lang="en-US" i="1" baseline="-25000" smtClean="0"/>
              <a:t>B</a:t>
            </a:r>
            <a:r>
              <a:rPr lang="en-US" smtClean="0"/>
              <a:t>, relating </a:t>
            </a:r>
            <a:r>
              <a:rPr lang="en-US" i="1" smtClean="0"/>
              <a:t>E </a:t>
            </a:r>
            <a:r>
              <a:rPr lang="en-US" smtClean="0"/>
              <a:t>and </a:t>
            </a:r>
            <a:r>
              <a:rPr lang="en-US" i="1" smtClean="0"/>
              <a:t>B      </a:t>
            </a:r>
            <a:br>
              <a:rPr lang="en-US" i="1" smtClean="0"/>
            </a:br>
            <a:r>
              <a:rPr lang="en-US" i="1" smtClean="0"/>
              <a:t>         </a:t>
            </a:r>
            <a:r>
              <a:rPr lang="en-US" smtClean="0"/>
              <a:t>3. </a:t>
            </a:r>
            <a:r>
              <a:rPr lang="en-US" i="1" smtClean="0"/>
              <a:t>R</a:t>
            </a:r>
            <a:r>
              <a:rPr lang="en-US" i="1" baseline="-25000" smtClean="0"/>
              <a:t>C</a:t>
            </a:r>
            <a:r>
              <a:rPr lang="en-US" smtClean="0"/>
              <a:t>, relating </a:t>
            </a:r>
            <a:r>
              <a:rPr lang="en-US" i="1" smtClean="0"/>
              <a:t>E </a:t>
            </a:r>
            <a:r>
              <a:rPr lang="en-US" smtClean="0"/>
              <a:t>and </a:t>
            </a:r>
            <a:r>
              <a:rPr lang="en-US" i="1" smtClean="0"/>
              <a:t>C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Create a special identifying attribute for </a:t>
            </a:r>
            <a:r>
              <a:rPr lang="en-US" i="1" smtClean="0"/>
              <a:t>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Add any attributes of </a:t>
            </a:r>
            <a:r>
              <a:rPr lang="en-US" i="1" smtClean="0"/>
              <a:t>R </a:t>
            </a:r>
            <a:r>
              <a:rPr lang="en-US" smtClean="0"/>
              <a:t>to </a:t>
            </a:r>
            <a:r>
              <a:rPr lang="en-US" i="1" smtClean="0"/>
              <a:t>E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For each relationship (</a:t>
            </a:r>
            <a:r>
              <a:rPr lang="en-US" i="1" smtClean="0"/>
              <a:t>a</a:t>
            </a:r>
            <a:r>
              <a:rPr lang="en-US" i="1" baseline="-25000" smtClean="0"/>
              <a:t>i</a:t>
            </a:r>
            <a:r>
              <a:rPr lang="en-US" i="1" smtClean="0"/>
              <a:t> , b</a:t>
            </a:r>
            <a:r>
              <a:rPr lang="en-US" i="1" baseline="-25000" smtClean="0"/>
              <a:t>i</a:t>
            </a:r>
            <a:r>
              <a:rPr lang="en-US" i="1" smtClean="0"/>
              <a:t> , c</a:t>
            </a:r>
            <a:r>
              <a:rPr lang="en-US" i="1" baseline="-25000" smtClean="0"/>
              <a:t>i</a:t>
            </a:r>
            <a:r>
              <a:rPr lang="en-US" smtClean="0"/>
              <a:t>) in </a:t>
            </a:r>
            <a:r>
              <a:rPr lang="en-US" i="1" smtClean="0"/>
              <a:t>R,</a:t>
            </a:r>
            <a:r>
              <a:rPr lang="en-US" smtClean="0"/>
              <a:t> create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	      1. a new entity </a:t>
            </a:r>
            <a:r>
              <a:rPr lang="en-US" i="1" smtClean="0"/>
              <a:t>e</a:t>
            </a:r>
            <a:r>
              <a:rPr lang="en-US" i="1" baseline="-25000" smtClean="0"/>
              <a:t>i</a:t>
            </a:r>
            <a:r>
              <a:rPr lang="en-US" i="1" smtClean="0"/>
              <a:t> </a:t>
            </a:r>
            <a:r>
              <a:rPr lang="en-US" smtClean="0"/>
              <a:t>in the entity set </a:t>
            </a:r>
            <a:r>
              <a:rPr lang="en-US" i="1" smtClean="0"/>
              <a:t>E       </a:t>
            </a:r>
            <a:r>
              <a:rPr lang="en-US" smtClean="0"/>
              <a:t>2. add (</a:t>
            </a:r>
            <a:r>
              <a:rPr lang="en-US" i="1" smtClean="0"/>
              <a:t>e</a:t>
            </a:r>
            <a:r>
              <a:rPr lang="en-US" i="1" baseline="-25000" smtClean="0"/>
              <a:t>i</a:t>
            </a:r>
            <a:r>
              <a:rPr lang="en-US" i="1" smtClean="0"/>
              <a:t> , a</a:t>
            </a:r>
            <a:r>
              <a:rPr lang="en-US" i="1" baseline="-25000" smtClean="0"/>
              <a:t>i </a:t>
            </a:r>
            <a:r>
              <a:rPr lang="en-US" smtClean="0"/>
              <a:t>) to </a:t>
            </a:r>
            <a:r>
              <a:rPr lang="en-US" i="1" smtClean="0"/>
              <a:t>R</a:t>
            </a:r>
            <a:r>
              <a:rPr lang="en-US" i="1" baseline="-25000" smtClean="0"/>
              <a:t>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	      3. add (</a:t>
            </a:r>
            <a:r>
              <a:rPr lang="en-US" i="1" smtClean="0"/>
              <a:t>e</a:t>
            </a:r>
            <a:r>
              <a:rPr lang="en-US" i="1" baseline="-25000" smtClean="0"/>
              <a:t>i</a:t>
            </a:r>
            <a:r>
              <a:rPr lang="en-US" i="1" smtClean="0"/>
              <a:t> , b</a:t>
            </a:r>
            <a:r>
              <a:rPr lang="en-US" i="1" baseline="-25000" smtClean="0"/>
              <a:t>i</a:t>
            </a:r>
            <a:r>
              <a:rPr lang="en-US" i="1" smtClean="0"/>
              <a:t> </a:t>
            </a:r>
            <a:r>
              <a:rPr lang="en-US" smtClean="0"/>
              <a:t>) to </a:t>
            </a:r>
            <a:r>
              <a:rPr lang="en-US" i="1" smtClean="0"/>
              <a:t>R</a:t>
            </a:r>
            <a:r>
              <a:rPr lang="en-US" i="1" baseline="-25000" smtClean="0"/>
              <a:t>B</a:t>
            </a:r>
            <a:r>
              <a:rPr lang="en-US" i="1" smtClean="0"/>
              <a:t>      </a:t>
            </a:r>
            <a:r>
              <a:rPr lang="en-US" smtClean="0"/>
              <a:t>	                4. add (</a:t>
            </a:r>
            <a:r>
              <a:rPr lang="en-US" i="1" smtClean="0"/>
              <a:t>e</a:t>
            </a:r>
            <a:r>
              <a:rPr lang="en-US" i="1" baseline="-25000" smtClean="0"/>
              <a:t>i</a:t>
            </a:r>
            <a:r>
              <a:rPr lang="en-US" i="1" smtClean="0"/>
              <a:t> , c</a:t>
            </a:r>
            <a:r>
              <a:rPr lang="en-US" i="1" baseline="-25000" smtClean="0"/>
              <a:t>i </a:t>
            </a:r>
            <a:r>
              <a:rPr lang="en-US" smtClean="0"/>
              <a:t>) to </a:t>
            </a:r>
            <a:r>
              <a:rPr lang="en-US" i="1" smtClean="0"/>
              <a:t>R</a:t>
            </a:r>
            <a:r>
              <a:rPr lang="en-US" i="1" baseline="-25000" smtClean="0"/>
              <a:t>C</a:t>
            </a:r>
          </a:p>
        </p:txBody>
      </p:sp>
      <p:pic>
        <p:nvPicPr>
          <p:cNvPr id="23757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0" y="4556125"/>
            <a:ext cx="5922963" cy="201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2788" y="0"/>
            <a:ext cx="8431212" cy="10302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Converting Non-Binary Relationships (Cont.)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427163"/>
            <a:ext cx="7194550" cy="3433762"/>
          </a:xfrm>
        </p:spPr>
        <p:txBody>
          <a:bodyPr/>
          <a:lstStyle/>
          <a:p>
            <a:r>
              <a:rPr lang="en-US" smtClean="0"/>
              <a:t>Also need to translate constraints</a:t>
            </a:r>
          </a:p>
          <a:p>
            <a:pPr lvl="1"/>
            <a:r>
              <a:rPr lang="en-US" smtClean="0"/>
              <a:t>Translating all constraints may not be possible</a:t>
            </a:r>
          </a:p>
          <a:p>
            <a:pPr lvl="1"/>
            <a:r>
              <a:rPr lang="en-US" smtClean="0"/>
              <a:t>There may be instances in the translated schema that</a:t>
            </a:r>
            <a:br>
              <a:rPr lang="en-US" smtClean="0"/>
            </a:br>
            <a:r>
              <a:rPr lang="en-US" smtClean="0"/>
              <a:t>cannot correspond to any instance of </a:t>
            </a:r>
            <a:r>
              <a:rPr lang="en-US" i="1" smtClean="0"/>
              <a:t>R</a:t>
            </a:r>
          </a:p>
          <a:p>
            <a:pPr lvl="2"/>
            <a:r>
              <a:rPr lang="en-US" smtClean="0"/>
              <a:t>Exercise:</a:t>
            </a:r>
            <a:r>
              <a:rPr lang="en-US" i="1" smtClean="0"/>
              <a:t>  add constraints to the relationships R</a:t>
            </a:r>
            <a:r>
              <a:rPr lang="en-US" i="1" baseline="-25000" smtClean="0"/>
              <a:t>A</a:t>
            </a:r>
            <a:r>
              <a:rPr lang="en-US" i="1" smtClean="0"/>
              <a:t>, R</a:t>
            </a:r>
            <a:r>
              <a:rPr lang="en-US" i="1" baseline="-25000" smtClean="0"/>
              <a:t>B</a:t>
            </a:r>
            <a:r>
              <a:rPr lang="en-US" i="1" smtClean="0"/>
              <a:t> and R</a:t>
            </a:r>
            <a:r>
              <a:rPr lang="en-US" i="1" baseline="-25000" smtClean="0"/>
              <a:t>C </a:t>
            </a:r>
            <a:r>
              <a:rPr lang="en-US" smtClean="0"/>
              <a:t>to ensure that a newly created entity corresponds to exactly one entity in each of entity sets </a:t>
            </a:r>
            <a:r>
              <a:rPr lang="en-US" i="1" smtClean="0"/>
              <a:t>A, B</a:t>
            </a:r>
            <a:r>
              <a:rPr lang="en-US" smtClean="0"/>
              <a:t> and </a:t>
            </a:r>
            <a:r>
              <a:rPr lang="en-US" i="1" smtClean="0"/>
              <a:t>C</a:t>
            </a:r>
          </a:p>
          <a:p>
            <a:pPr lvl="1"/>
            <a:r>
              <a:rPr lang="en-US" smtClean="0"/>
              <a:t>We can avoid creating an identifying attribute by making E a weak entity set (described shortly) identified by the three relationship sets 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/>
              <a:t>A </a:t>
            </a:r>
            <a:r>
              <a:rPr lang="en-US" b="1" smtClean="0">
                <a:solidFill>
                  <a:srgbClr val="000099"/>
                </a:solidFill>
              </a:rPr>
              <a:t>relationship</a:t>
            </a:r>
            <a:r>
              <a:rPr lang="en-US" smtClean="0"/>
              <a:t> is an association among several entities</a:t>
            </a:r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/>
              <a:t>	Example:</a:t>
            </a:r>
            <a:br>
              <a:rPr lang="en-US" smtClean="0"/>
            </a:br>
            <a:r>
              <a:rPr lang="en-US" smtClean="0"/>
              <a:t>	 44553 (Peltier</a:t>
            </a:r>
            <a:r>
              <a:rPr lang="en-US" u="sng" smtClean="0"/>
              <a:t>)</a:t>
            </a:r>
            <a:r>
              <a:rPr lang="en-US" smtClean="0"/>
              <a:t> 	</a:t>
            </a:r>
            <a:r>
              <a:rPr lang="en-US" i="1" u="sng" smtClean="0"/>
              <a:t>advisor</a:t>
            </a:r>
            <a:r>
              <a:rPr lang="en-US" smtClean="0"/>
              <a:t>	 22222 (</a:t>
            </a:r>
            <a:r>
              <a:rPr lang="en-US" u="sng" smtClean="0"/>
              <a:t>Einstein)</a:t>
            </a:r>
            <a:r>
              <a:rPr lang="en-US" smtClean="0"/>
              <a:t> </a:t>
            </a:r>
            <a:r>
              <a:rPr lang="en-US" u="sng" smtClean="0"/>
              <a:t/>
            </a:r>
            <a:br>
              <a:rPr lang="en-US" u="sng" smtClean="0"/>
            </a:br>
            <a:r>
              <a:rPr lang="en-US" smtClean="0"/>
              <a:t>	 </a:t>
            </a:r>
            <a:r>
              <a:rPr lang="en-US" i="1" smtClean="0"/>
              <a:t>student</a:t>
            </a:r>
            <a:r>
              <a:rPr lang="en-US" smtClean="0"/>
              <a:t> entity	relationship set	 </a:t>
            </a:r>
            <a:r>
              <a:rPr lang="en-US" i="1" smtClean="0"/>
              <a:t>instructor</a:t>
            </a:r>
            <a:r>
              <a:rPr lang="en-US" smtClean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/>
              <a:t>A </a:t>
            </a:r>
            <a:r>
              <a:rPr lang="en-US" b="1" smtClean="0">
                <a:solidFill>
                  <a:srgbClr val="000099"/>
                </a:solidFill>
              </a:rPr>
              <a:t>relationship set</a:t>
            </a:r>
            <a:r>
              <a:rPr lang="en-US" smtClean="0"/>
              <a:t> is a mathematical relation among </a:t>
            </a:r>
            <a:r>
              <a:rPr lang="en-US" i="1" smtClean="0"/>
              <a:t>n</a:t>
            </a:r>
            <a:r>
              <a:rPr lang="en-US" smtClean="0"/>
              <a:t> </a:t>
            </a:r>
            <a:r>
              <a:rPr lang="en-US" smtClean="0">
                <a:sym typeface="Symbol" pitchFamily="18" charset="2"/>
              </a:rPr>
              <a:t> 2 entities, each taken from entity sets</a:t>
            </a:r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>
                <a:sym typeface="Symbol" pitchFamily="18" charset="2"/>
              </a:rPr>
              <a:t>			{(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baseline="-25000" smtClean="0">
                <a:sym typeface="Symbol" pitchFamily="18" charset="2"/>
              </a:rPr>
              <a:t>1</a:t>
            </a:r>
            <a:r>
              <a:rPr lang="en-US" smtClean="0">
                <a:sym typeface="Symbol" pitchFamily="18" charset="2"/>
              </a:rPr>
              <a:t>,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baseline="-25000" smtClean="0">
                <a:sym typeface="Symbol" pitchFamily="18" charset="2"/>
              </a:rPr>
              <a:t>2</a:t>
            </a:r>
            <a:r>
              <a:rPr lang="en-US" smtClean="0">
                <a:sym typeface="Symbol" pitchFamily="18" charset="2"/>
              </a:rPr>
              <a:t>, …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i="1" baseline="-25000" smtClean="0">
                <a:sym typeface="Symbol" pitchFamily="18" charset="2"/>
              </a:rPr>
              <a:t>n</a:t>
            </a:r>
            <a:r>
              <a:rPr lang="en-US" smtClean="0">
                <a:sym typeface="Symbol" pitchFamily="18" charset="2"/>
              </a:rPr>
              <a:t>) |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baseline="-25000" smtClean="0">
                <a:sym typeface="Symbol" pitchFamily="18" charset="2"/>
              </a:rPr>
              <a:t>1</a:t>
            </a:r>
            <a:r>
              <a:rPr lang="en-US" smtClean="0">
                <a:sym typeface="Symbol" pitchFamily="18" charset="2"/>
              </a:rPr>
              <a:t>  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baseline="-25000" smtClean="0">
                <a:sym typeface="Symbol" pitchFamily="18" charset="2"/>
              </a:rPr>
              <a:t>1</a:t>
            </a:r>
            <a:r>
              <a:rPr lang="en-US" smtClean="0">
                <a:sym typeface="Symbol" pitchFamily="18" charset="2"/>
              </a:rPr>
              <a:t>,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baseline="-25000" smtClean="0">
                <a:sym typeface="Symbol" pitchFamily="18" charset="2"/>
              </a:rPr>
              <a:t>2</a:t>
            </a:r>
            <a:r>
              <a:rPr lang="en-US" smtClean="0">
                <a:sym typeface="Symbol" pitchFamily="18" charset="2"/>
              </a:rPr>
              <a:t>  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baseline="-25000" smtClean="0">
                <a:sym typeface="Symbol" pitchFamily="18" charset="2"/>
              </a:rPr>
              <a:t>2</a:t>
            </a:r>
            <a:r>
              <a:rPr lang="en-US" smtClean="0">
                <a:sym typeface="Symbol" pitchFamily="18" charset="2"/>
              </a:rPr>
              <a:t>, …,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i="1" baseline="-25000" smtClean="0">
                <a:sym typeface="Symbol" pitchFamily="18" charset="2"/>
              </a:rPr>
              <a:t>n</a:t>
            </a:r>
            <a:r>
              <a:rPr lang="en-US" smtClean="0">
                <a:sym typeface="Symbol" pitchFamily="18" charset="2"/>
              </a:rPr>
              <a:t>  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i="1" baseline="-25000" smtClean="0">
                <a:sym typeface="Symbol" pitchFamily="18" charset="2"/>
              </a:rPr>
              <a:t>n</a:t>
            </a:r>
            <a:r>
              <a:rPr lang="en-US" smtClean="0">
                <a:sym typeface="Symbol" pitchFamily="18" charset="2"/>
              </a:rPr>
              <a:t>}</a:t>
            </a:r>
            <a:br>
              <a:rPr lang="en-US" smtClean="0">
                <a:sym typeface="Symbol" pitchFamily="18" charset="2"/>
              </a:rPr>
            </a:br>
            <a:r>
              <a:rPr lang="en-US" smtClean="0">
                <a:sym typeface="Symbol" pitchFamily="18" charset="2"/>
              </a:rPr>
              <a:t/>
            </a:r>
            <a:br>
              <a:rPr lang="en-US" smtClean="0">
                <a:sym typeface="Symbol" pitchFamily="18" charset="2"/>
              </a:rPr>
            </a:br>
            <a:r>
              <a:rPr lang="en-US" smtClean="0">
                <a:sym typeface="Symbol" pitchFamily="18" charset="2"/>
              </a:rPr>
              <a:t>where (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baseline="-25000" smtClean="0">
                <a:sym typeface="Symbol" pitchFamily="18" charset="2"/>
              </a:rPr>
              <a:t>1</a:t>
            </a:r>
            <a:r>
              <a:rPr lang="en-US" smtClean="0">
                <a:sym typeface="Symbol" pitchFamily="18" charset="2"/>
              </a:rPr>
              <a:t>,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baseline="-25000" smtClean="0">
                <a:sym typeface="Symbol" pitchFamily="18" charset="2"/>
              </a:rPr>
              <a:t>2</a:t>
            </a:r>
            <a:r>
              <a:rPr lang="en-US" smtClean="0">
                <a:sym typeface="Symbol" pitchFamily="18" charset="2"/>
              </a:rPr>
              <a:t>, …, </a:t>
            </a:r>
            <a:r>
              <a:rPr lang="en-US" i="1" smtClean="0">
                <a:sym typeface="Symbol" pitchFamily="18" charset="2"/>
              </a:rPr>
              <a:t>e</a:t>
            </a:r>
            <a:r>
              <a:rPr lang="en-US" i="1" baseline="-25000" smtClean="0">
                <a:sym typeface="Symbol" pitchFamily="18" charset="2"/>
              </a:rPr>
              <a:t>n</a:t>
            </a:r>
            <a:r>
              <a:rPr lang="en-US" smtClean="0">
                <a:sym typeface="Symbol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>
                <a:sym typeface="Symbol" pitchFamily="18" charset="2"/>
              </a:rPr>
              <a:t>Example: </a:t>
            </a:r>
          </a:p>
          <a:p>
            <a:pPr lvl="1"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>
                <a:sym typeface="Symbol" pitchFamily="18" charset="2"/>
              </a:rPr>
              <a:t>		        (44553,22222)  </a:t>
            </a:r>
            <a:r>
              <a:rPr lang="en-US" i="1" smtClean="0">
                <a:sym typeface="Symbol" pitchFamily="18" charset="2"/>
              </a:rPr>
              <a:t>advisor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4" name="Rectangle 4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ffectLst/>
              </a:rPr>
              <a:t>Extended ER Features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Extended E-R Features: Specialization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1208088"/>
            <a:ext cx="8026400" cy="3944937"/>
          </a:xfrm>
        </p:spPr>
        <p:txBody>
          <a:bodyPr/>
          <a:lstStyle/>
          <a:p>
            <a:r>
              <a:rPr lang="en-US" smtClean="0"/>
              <a:t>Top-down design process; we designate subgroupings within an entity set that are distinctive from other entities in the set.</a:t>
            </a:r>
          </a:p>
          <a:p>
            <a:r>
              <a:rPr lang="en-US" smtClean="0"/>
              <a:t>These subgroupings become lower-level entity sets that have attributes or participate in relationships that do not apply to the higher-level entity set.</a:t>
            </a:r>
          </a:p>
          <a:p>
            <a:r>
              <a:rPr lang="en-US" smtClean="0"/>
              <a:t>Depicted by a </a:t>
            </a:r>
            <a:r>
              <a:rPr lang="en-US" i="1" smtClean="0"/>
              <a:t>triangle</a:t>
            </a:r>
            <a:r>
              <a:rPr lang="en-US" smtClean="0"/>
              <a:t> component labeled ISA (E.g., </a:t>
            </a:r>
            <a:r>
              <a:rPr lang="en-US" i="1" smtClean="0"/>
              <a:t>instructor</a:t>
            </a:r>
            <a:r>
              <a:rPr lang="en-US" smtClean="0"/>
              <a:t> “is a” </a:t>
            </a:r>
            <a:r>
              <a:rPr lang="en-US" i="1" smtClean="0"/>
              <a:t>person</a:t>
            </a:r>
            <a:r>
              <a:rPr lang="en-US" smtClean="0"/>
              <a:t>).</a:t>
            </a:r>
          </a:p>
          <a:p>
            <a:r>
              <a:rPr lang="en-US" b="1" smtClean="0">
                <a:solidFill>
                  <a:srgbClr val="000099"/>
                </a:solidFill>
              </a:rPr>
              <a:t>Attribute inheritance</a:t>
            </a:r>
            <a:r>
              <a:rPr lang="en-US" smtClean="0"/>
              <a:t> – a lower-level entity set inherits all the attributes and relationship participation of the higher-level entity set to which it is linked.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Specialization Example</a:t>
            </a:r>
          </a:p>
        </p:txBody>
      </p:sp>
      <p:pic>
        <p:nvPicPr>
          <p:cNvPr id="101379" name="Picture 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6938" y="1252538"/>
            <a:ext cx="468471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Extended ER Features: Generalization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253287" cy="2674937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A bottom-up design process</a:t>
            </a:r>
            <a:r>
              <a:rPr lang="en-US" smtClean="0"/>
              <a:t> – combine a number of entity sets that share the same features into a higher-level entity set.</a:t>
            </a:r>
          </a:p>
          <a:p>
            <a:r>
              <a:rPr lang="en-US" smtClean="0"/>
              <a:t>Specialization and generalization are simple inversions of each other; they are represented in an E-R diagram in the same way.</a:t>
            </a:r>
          </a:p>
          <a:p>
            <a:r>
              <a:rPr lang="en-US" smtClean="0"/>
              <a:t>The terms specialization and generalization are used interchangeably.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71513" y="57150"/>
            <a:ext cx="8458200" cy="6873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Specialization and Generalization (Cont.)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97800" cy="4027488"/>
          </a:xfrm>
        </p:spPr>
        <p:txBody>
          <a:bodyPr/>
          <a:lstStyle/>
          <a:p>
            <a:r>
              <a:rPr lang="en-US" smtClean="0"/>
              <a:t>Can have multiple specializations of an entity set based on different features.  </a:t>
            </a:r>
          </a:p>
          <a:p>
            <a:r>
              <a:rPr lang="en-US" smtClean="0"/>
              <a:t>E.g., </a:t>
            </a:r>
            <a:r>
              <a:rPr lang="en-US" i="1" smtClean="0"/>
              <a:t>permanent_employee </a:t>
            </a:r>
            <a:r>
              <a:rPr lang="en-US" smtClean="0"/>
              <a:t>vs. </a:t>
            </a:r>
            <a:r>
              <a:rPr lang="en-US" i="1" smtClean="0"/>
              <a:t>temporary_employee</a:t>
            </a:r>
            <a:r>
              <a:rPr lang="en-US" smtClean="0"/>
              <a:t>, in addition to </a:t>
            </a:r>
            <a:r>
              <a:rPr lang="en-US" i="1" smtClean="0"/>
              <a:t>instructor </a:t>
            </a:r>
            <a:r>
              <a:rPr lang="en-US" smtClean="0"/>
              <a:t>vs. </a:t>
            </a:r>
            <a:r>
              <a:rPr lang="en-US" i="1" smtClean="0"/>
              <a:t>secretary</a:t>
            </a:r>
          </a:p>
          <a:p>
            <a:r>
              <a:rPr lang="en-US" smtClean="0"/>
              <a:t>Each particular employee would be </a:t>
            </a:r>
          </a:p>
          <a:p>
            <a:pPr lvl="1"/>
            <a:r>
              <a:rPr lang="en-US" smtClean="0"/>
              <a:t>a member of one of </a:t>
            </a:r>
            <a:r>
              <a:rPr lang="en-US" i="1" smtClean="0"/>
              <a:t>permanent_employee </a:t>
            </a:r>
            <a:r>
              <a:rPr lang="en-US" smtClean="0"/>
              <a:t>or </a:t>
            </a:r>
            <a:r>
              <a:rPr lang="en-US" i="1" smtClean="0"/>
              <a:t>temporary_employee</a:t>
            </a:r>
            <a:r>
              <a:rPr lang="en-US" smtClean="0"/>
              <a:t>, </a:t>
            </a:r>
          </a:p>
          <a:p>
            <a:pPr lvl="1"/>
            <a:r>
              <a:rPr lang="en-US" smtClean="0"/>
              <a:t>and also a member of one of </a:t>
            </a:r>
            <a:r>
              <a:rPr lang="en-US" i="1" smtClean="0"/>
              <a:t>instructor</a:t>
            </a:r>
            <a:r>
              <a:rPr lang="en-US" smtClean="0"/>
              <a:t>, </a:t>
            </a:r>
            <a:r>
              <a:rPr lang="en-US" i="1" smtClean="0"/>
              <a:t>secretary</a:t>
            </a:r>
          </a:p>
          <a:p>
            <a:r>
              <a:rPr lang="en-US" smtClean="0"/>
              <a:t>The ISA relationship also referred to as </a:t>
            </a:r>
            <a:r>
              <a:rPr lang="en-US" b="1" smtClean="0">
                <a:solidFill>
                  <a:srgbClr val="000099"/>
                </a:solidFill>
              </a:rPr>
              <a:t>superclass - subclass</a:t>
            </a:r>
            <a:r>
              <a:rPr lang="en-US" b="1" smtClean="0"/>
              <a:t> </a:t>
            </a:r>
            <a:r>
              <a:rPr lang="en-US" smtClean="0"/>
              <a:t>relationship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98525" y="171450"/>
            <a:ext cx="8077200" cy="876300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Design Constraints on a Specialization/Generalization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1222375"/>
            <a:ext cx="8040687" cy="4919663"/>
          </a:xfrm>
        </p:spPr>
        <p:txBody>
          <a:bodyPr/>
          <a:lstStyle/>
          <a:p>
            <a:r>
              <a:rPr lang="en-US" smtClean="0"/>
              <a:t>Constraint on which entities can be members of a given lower-level entity set.</a:t>
            </a:r>
          </a:p>
          <a:p>
            <a:pPr lvl="1"/>
            <a:r>
              <a:rPr lang="en-US" smtClean="0"/>
              <a:t>condition-defined</a:t>
            </a:r>
          </a:p>
          <a:p>
            <a:pPr lvl="2"/>
            <a:r>
              <a:rPr lang="en-US" smtClean="0"/>
              <a:t>Example: all customers over 65 years are members of </a:t>
            </a:r>
            <a:r>
              <a:rPr lang="en-US" i="1" smtClean="0"/>
              <a:t>senior-citizen </a:t>
            </a:r>
            <a:r>
              <a:rPr lang="en-US" smtClean="0"/>
              <a:t>entity set; </a:t>
            </a:r>
            <a:r>
              <a:rPr lang="en-US" i="1" smtClean="0"/>
              <a:t>senior-citizen</a:t>
            </a:r>
            <a:r>
              <a:rPr lang="en-US" smtClean="0"/>
              <a:t> ISA  </a:t>
            </a:r>
            <a:r>
              <a:rPr lang="en-US" i="1" smtClean="0"/>
              <a:t>person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user-defined</a:t>
            </a:r>
          </a:p>
          <a:p>
            <a:r>
              <a:rPr lang="en-US" smtClean="0"/>
              <a:t>Constraint on whether or not entities may belong to more than one lower-level entity set within a single generalization.</a:t>
            </a:r>
          </a:p>
          <a:p>
            <a:pPr lvl="1"/>
            <a:r>
              <a:rPr lang="en-US" b="1" smtClean="0">
                <a:solidFill>
                  <a:srgbClr val="000099"/>
                </a:solidFill>
              </a:rPr>
              <a:t>Disjoint</a:t>
            </a:r>
          </a:p>
          <a:p>
            <a:pPr lvl="2"/>
            <a:r>
              <a:rPr lang="en-US" smtClean="0"/>
              <a:t>an entity can belong to only one lower-level entity set</a:t>
            </a:r>
          </a:p>
          <a:p>
            <a:pPr lvl="2"/>
            <a:r>
              <a:rPr lang="en-US" smtClean="0"/>
              <a:t>Noted in E-R diagram by having multiple lower-level entity sets link to the same triangle</a:t>
            </a:r>
            <a:endParaRPr lang="en-US" smtClean="0">
              <a:solidFill>
                <a:schemeClr val="tx2"/>
              </a:solidFill>
            </a:endParaRPr>
          </a:p>
          <a:p>
            <a:pPr lvl="1"/>
            <a:r>
              <a:rPr lang="en-US" b="1" smtClean="0">
                <a:solidFill>
                  <a:srgbClr val="000099"/>
                </a:solidFill>
              </a:rPr>
              <a:t>Overlapping</a:t>
            </a:r>
          </a:p>
          <a:p>
            <a:pPr lvl="2"/>
            <a:r>
              <a:rPr lang="en-US" smtClean="0"/>
              <a:t>an entity can belong to more than one lower-level entity set</a:t>
            </a:r>
            <a:endParaRPr lang="en-US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-119063"/>
            <a:ext cx="8077200" cy="1152526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Design Constraints on a Specialization/Generalization (Cont.)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341438"/>
            <a:ext cx="7364412" cy="2619375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Completeness constraint</a:t>
            </a:r>
            <a:r>
              <a:rPr lang="en-US" smtClean="0"/>
              <a:t> -- specifies whether or not an entity in the higher-level entity set must belong to at least one of the lower-level entity sets within a generalization.</a:t>
            </a:r>
          </a:p>
          <a:p>
            <a:pPr lvl="1"/>
            <a:r>
              <a:rPr lang="en-US" b="1" smtClean="0">
                <a:solidFill>
                  <a:srgbClr val="000099"/>
                </a:solidFill>
              </a:rPr>
              <a:t>total</a:t>
            </a:r>
            <a:r>
              <a:rPr lang="en-US" smtClean="0"/>
              <a:t>: an entity must belong to one of the lower-level entity sets</a:t>
            </a:r>
          </a:p>
          <a:p>
            <a:pPr lvl="1"/>
            <a:r>
              <a:rPr lang="en-US" b="1" smtClean="0">
                <a:solidFill>
                  <a:srgbClr val="000099"/>
                </a:solidFill>
              </a:rPr>
              <a:t>partial</a:t>
            </a:r>
            <a:r>
              <a:rPr lang="en-US" smtClean="0"/>
              <a:t>: an entity need not belong to one of the lower-level entity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9675" y="52388"/>
            <a:ext cx="6726238" cy="622300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</a:t>
            </a: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855663" y="1222375"/>
            <a:ext cx="7985125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 Consider the ternary relationship </a:t>
            </a:r>
            <a:r>
              <a:rPr kumimoji="1" lang="en-US" sz="1800" i="1"/>
              <a:t>proj_guide</a:t>
            </a:r>
            <a:r>
              <a:rPr kumimoji="1" lang="en-US" sz="1800"/>
              <a:t>, which we saw earlier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 Suppose we want to record evaluations of a student by a guide on a project</a:t>
            </a:r>
          </a:p>
        </p:txBody>
      </p:sp>
      <p:pic>
        <p:nvPicPr>
          <p:cNvPr id="111620" name="Picture 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7850" y="2246313"/>
            <a:ext cx="5202238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99350" cy="5226050"/>
          </a:xfrm>
        </p:spPr>
        <p:txBody>
          <a:bodyPr/>
          <a:lstStyle/>
          <a:p>
            <a:r>
              <a:rPr lang="en-US" smtClean="0"/>
              <a:t>Relationship sets </a:t>
            </a:r>
            <a:r>
              <a:rPr lang="en-US" i="1" smtClean="0"/>
              <a:t>eval_for </a:t>
            </a:r>
            <a:r>
              <a:rPr lang="en-US" smtClean="0"/>
              <a:t>and </a:t>
            </a:r>
            <a:r>
              <a:rPr lang="en-US" i="1" smtClean="0"/>
              <a:t>proj_guide</a:t>
            </a:r>
            <a:r>
              <a:rPr lang="en-US" smtClean="0"/>
              <a:t> represent overlapping information</a:t>
            </a:r>
          </a:p>
          <a:p>
            <a:pPr lvl="1"/>
            <a:r>
              <a:rPr lang="en-US" smtClean="0"/>
              <a:t>Every </a:t>
            </a:r>
            <a:r>
              <a:rPr lang="en-US" i="1" smtClean="0"/>
              <a:t>eval_for</a:t>
            </a:r>
            <a:r>
              <a:rPr lang="en-US" smtClean="0"/>
              <a:t> relationship corresponds to a </a:t>
            </a:r>
            <a:r>
              <a:rPr lang="en-US" i="1" smtClean="0"/>
              <a:t>proj_guide</a:t>
            </a:r>
            <a:r>
              <a:rPr lang="en-US" smtClean="0"/>
              <a:t> relationship</a:t>
            </a:r>
          </a:p>
          <a:p>
            <a:pPr lvl="1"/>
            <a:r>
              <a:rPr lang="en-US" smtClean="0"/>
              <a:t>However, some </a:t>
            </a:r>
            <a:r>
              <a:rPr lang="en-US" i="1" smtClean="0"/>
              <a:t>proj_guide</a:t>
            </a:r>
            <a:r>
              <a:rPr lang="en-US" smtClean="0"/>
              <a:t> relationships may not correspond to any </a:t>
            </a:r>
            <a:r>
              <a:rPr lang="en-US" i="1" smtClean="0"/>
              <a:t>eval_for</a:t>
            </a:r>
            <a:r>
              <a:rPr lang="en-US" smtClean="0"/>
              <a:t> relationships </a:t>
            </a:r>
          </a:p>
          <a:p>
            <a:pPr lvl="2"/>
            <a:r>
              <a:rPr lang="en-US" smtClean="0"/>
              <a:t>So we can’t discard the </a:t>
            </a:r>
            <a:r>
              <a:rPr lang="en-US" i="1" smtClean="0"/>
              <a:t>proj_guide</a:t>
            </a:r>
            <a:r>
              <a:rPr lang="en-US" smtClean="0"/>
              <a:t> relationship</a:t>
            </a:r>
          </a:p>
          <a:p>
            <a:r>
              <a:rPr lang="en-US" smtClean="0"/>
              <a:t>Eliminate this redundancy via </a:t>
            </a:r>
            <a:r>
              <a:rPr lang="en-US" i="1" smtClean="0"/>
              <a:t>aggregation</a:t>
            </a:r>
            <a:endParaRPr lang="en-US" smtClean="0"/>
          </a:p>
          <a:p>
            <a:pPr lvl="1"/>
            <a:r>
              <a:rPr lang="en-US" smtClean="0"/>
              <a:t>Treat relationship as an abstract entity</a:t>
            </a:r>
          </a:p>
          <a:p>
            <a:pPr lvl="1"/>
            <a:r>
              <a:rPr lang="en-US" smtClean="0"/>
              <a:t>Allows relationships between relationships </a:t>
            </a:r>
          </a:p>
          <a:p>
            <a:pPr lvl="1"/>
            <a:r>
              <a:rPr lang="en-US" smtClean="0"/>
              <a:t>Abstraction of relationship into new entity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9463" y="1106488"/>
            <a:ext cx="8139112" cy="1481137"/>
          </a:xfrm>
        </p:spPr>
        <p:txBody>
          <a:bodyPr/>
          <a:lstStyle/>
          <a:p>
            <a:r>
              <a:rPr lang="en-US" smtClean="0"/>
              <a:t>Without introducing redundancy, the following diagram represents:</a:t>
            </a:r>
          </a:p>
          <a:p>
            <a:pPr lvl="1"/>
            <a:r>
              <a:rPr lang="en-US" smtClean="0"/>
              <a:t>A student is guided by a particular instructor on a particular project </a:t>
            </a:r>
          </a:p>
          <a:p>
            <a:pPr lvl="1"/>
            <a:r>
              <a:rPr lang="en-US" smtClean="0"/>
              <a:t>A student, instructor, project combination may have an associated evaluation</a:t>
            </a:r>
          </a:p>
        </p:txBody>
      </p:sp>
      <p:pic>
        <p:nvPicPr>
          <p:cNvPr id="247812" name="Picture 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8300" y="2470150"/>
            <a:ext cx="4941888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 </a:t>
            </a:r>
            <a:r>
              <a:rPr lang="en-US" i="1">
                <a:ea typeface="+mj-ea"/>
              </a:rPr>
              <a:t>advisor</a:t>
            </a:r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025" y="1316038"/>
            <a:ext cx="8027988" cy="445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08038" y="506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Representing Specialization via Schemas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370013"/>
            <a:ext cx="7831137" cy="4503737"/>
          </a:xfrm>
        </p:spPr>
        <p:txBody>
          <a:bodyPr/>
          <a:lstStyle/>
          <a:p>
            <a:pPr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Method 1: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Form a schema for the higher-level entity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Form a schema for each lower-level entity set, include primary key of higher-level entity set and local attributes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rgbClr val="990000"/>
                </a:solidFill>
              </a:rPr>
              <a:t>       </a:t>
            </a:r>
            <a:r>
              <a:rPr lang="en-US" smtClean="0">
                <a:solidFill>
                  <a:srgbClr val="000099"/>
                </a:solidFill>
              </a:rPr>
              <a:t>schema</a:t>
            </a:r>
            <a:r>
              <a:rPr lang="en-US" smtClean="0"/>
              <a:t>	    </a:t>
            </a:r>
            <a:r>
              <a:rPr lang="en-US" smtClean="0">
                <a:solidFill>
                  <a:srgbClr val="000099"/>
                </a:solidFill>
              </a:rPr>
              <a:t>attributes</a:t>
            </a:r>
            <a:r>
              <a:rPr lang="en-US" smtClean="0">
                <a:solidFill>
                  <a:schemeClr val="hlink"/>
                </a:solidFill>
              </a:rPr>
              <a:t/>
            </a:r>
            <a:br>
              <a:rPr lang="en-US" smtClean="0">
                <a:solidFill>
                  <a:schemeClr val="hlink"/>
                </a:solidFill>
              </a:rPr>
            </a:br>
            <a:r>
              <a:rPr lang="en-US" smtClean="0">
                <a:solidFill>
                  <a:schemeClr val="hlink"/>
                </a:solidFill>
              </a:rPr>
              <a:t>     </a:t>
            </a:r>
            <a:r>
              <a:rPr lang="en-US" i="1" smtClean="0"/>
              <a:t>person	   ID, name, street, city  </a:t>
            </a:r>
            <a:br>
              <a:rPr lang="en-US" i="1" smtClean="0"/>
            </a:br>
            <a:r>
              <a:rPr lang="en-US" i="1" smtClean="0"/>
              <a:t>     student	   ID, tot_cred</a:t>
            </a:r>
            <a:br>
              <a:rPr lang="en-US" i="1" smtClean="0"/>
            </a:br>
            <a:r>
              <a:rPr lang="en-US" i="1" smtClean="0"/>
              <a:t>     employee	   ID, salary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Drawback:  getting information about, an </a:t>
            </a:r>
            <a:r>
              <a:rPr lang="en-US" i="1" smtClean="0"/>
              <a:t>employee</a:t>
            </a:r>
            <a:r>
              <a:rPr lang="en-US" smtClean="0"/>
              <a:t> requires accessing two relations, the one corresponding to the low-level schema and the one corresponding to the high-level schema</a:t>
            </a:r>
          </a:p>
        </p:txBody>
      </p:sp>
      <p:sp>
        <p:nvSpPr>
          <p:cNvPr id="117764" name="Line 4"/>
          <p:cNvSpPr>
            <a:spLocks noChangeShapeType="1"/>
          </p:cNvSpPr>
          <p:nvPr/>
        </p:nvSpPr>
        <p:spPr bwMode="auto">
          <a:xfrm>
            <a:off x="1978025" y="3257550"/>
            <a:ext cx="3797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65" name="Line 5"/>
          <p:cNvSpPr>
            <a:spLocks noChangeShapeType="1"/>
          </p:cNvSpPr>
          <p:nvPr/>
        </p:nvSpPr>
        <p:spPr bwMode="auto">
          <a:xfrm>
            <a:off x="3402013" y="2917825"/>
            <a:ext cx="0" cy="120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474663"/>
            <a:ext cx="8077200" cy="609600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Specialization as Schemas (Cont.)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1222375"/>
            <a:ext cx="8156575" cy="5156200"/>
          </a:xfrm>
        </p:spPr>
        <p:txBody>
          <a:bodyPr/>
          <a:lstStyle/>
          <a:p>
            <a:pPr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Method 2: 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Form a schema for each entity set with all local and inherited attributes</a:t>
            </a:r>
            <a:br>
              <a:rPr lang="en-US" smtClean="0"/>
            </a:br>
            <a:r>
              <a:rPr lang="en-US" smtClean="0"/>
              <a:t>      	</a:t>
            </a:r>
            <a:r>
              <a:rPr lang="en-US" smtClean="0">
                <a:solidFill>
                  <a:srgbClr val="000099"/>
                </a:solidFill>
              </a:rPr>
              <a:t>schema</a:t>
            </a:r>
            <a:r>
              <a:rPr lang="en-US" smtClean="0">
                <a:solidFill>
                  <a:srgbClr val="990000"/>
                </a:solidFill>
              </a:rPr>
              <a:t> </a:t>
            </a:r>
            <a:r>
              <a:rPr lang="en-US" smtClean="0"/>
              <a:t>	        </a:t>
            </a:r>
            <a:r>
              <a:rPr lang="en-US" smtClean="0">
                <a:solidFill>
                  <a:srgbClr val="000099"/>
                </a:solidFill>
              </a:rPr>
              <a:t>attributes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      </a:t>
            </a:r>
            <a:r>
              <a:rPr lang="en-US" i="1" smtClean="0"/>
              <a:t>person	       ID, name, street, city	</a:t>
            </a:r>
            <a:br>
              <a:rPr lang="en-US" i="1" smtClean="0"/>
            </a:br>
            <a:r>
              <a:rPr lang="en-US" i="1" smtClean="0"/>
              <a:t>      student	       ID, name, street, city, tot_cred</a:t>
            </a:r>
            <a:br>
              <a:rPr lang="en-US" i="1" smtClean="0"/>
            </a:br>
            <a:r>
              <a:rPr lang="en-US" i="1" smtClean="0"/>
              <a:t>     employee 	       ID, name, street, city, salary</a:t>
            </a:r>
            <a:endParaRPr lang="en-US" smtClean="0"/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If specialization is total, the schema for the generalized entity set (</a:t>
            </a:r>
            <a:r>
              <a:rPr lang="en-US" i="1" smtClean="0"/>
              <a:t>person</a:t>
            </a:r>
            <a:r>
              <a:rPr lang="en-US" smtClean="0"/>
              <a:t>) not required to store information</a:t>
            </a:r>
          </a:p>
          <a:p>
            <a:pPr lvl="2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Can be defined as a “view” relation containing union of specialization relations</a:t>
            </a:r>
          </a:p>
          <a:p>
            <a:pPr lvl="2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But explicit schema may still be needed for foreign key constraints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Drawback:  </a:t>
            </a:r>
            <a:r>
              <a:rPr lang="en-US" i="1" smtClean="0"/>
              <a:t>name, street</a:t>
            </a:r>
            <a:r>
              <a:rPr lang="en-US" smtClean="0"/>
              <a:t> and </a:t>
            </a:r>
            <a:r>
              <a:rPr lang="en-US" i="1" smtClean="0"/>
              <a:t>city</a:t>
            </a:r>
            <a:r>
              <a:rPr lang="en-US" smtClean="0"/>
              <a:t> may be stored redundantly for people who are both students and employees</a:t>
            </a:r>
          </a:p>
        </p:txBody>
      </p:sp>
      <p:sp>
        <p:nvSpPr>
          <p:cNvPr id="119812" name="Line 4"/>
          <p:cNvSpPr>
            <a:spLocks noChangeShapeType="1"/>
          </p:cNvSpPr>
          <p:nvPr/>
        </p:nvSpPr>
        <p:spPr bwMode="auto">
          <a:xfrm>
            <a:off x="1522413" y="2206625"/>
            <a:ext cx="538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3186113" y="1943100"/>
            <a:ext cx="0" cy="1054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42975" y="-180975"/>
            <a:ext cx="8131175" cy="8651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Schemas Corresponding to Aggregation</a:t>
            </a:r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855663" y="1222375"/>
            <a:ext cx="7562850" cy="352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To represent aggregation, create a schema containing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primary key of the aggregated relationship,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the primary key of the associated entity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any descriptive attributes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582613"/>
            <a:ext cx="7377112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Schemas Corresponding to Aggregation (Cont.)</a:t>
            </a:r>
          </a:p>
        </p:txBody>
      </p: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865188" y="1065213"/>
            <a:ext cx="7545387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For example, to represent aggregation manages between relationship works_on and entity set manager, create a schema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kumimoji="1" lang="en-US" sz="1800"/>
              <a:t>	 </a:t>
            </a:r>
            <a:r>
              <a:rPr kumimoji="1" lang="en-US" sz="1800" i="1"/>
              <a:t>eval_for </a:t>
            </a:r>
            <a:r>
              <a:rPr kumimoji="1" lang="en-US" sz="1800"/>
              <a:t>(</a:t>
            </a:r>
            <a:r>
              <a:rPr kumimoji="1" lang="en-US" sz="1800" i="1"/>
              <a:t>s_ID, project_id, i_ID, evaluation_id</a:t>
            </a:r>
            <a:r>
              <a:rPr kumimoji="1" lang="en-US" sz="1800"/>
              <a:t>)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Schema </a:t>
            </a:r>
            <a:r>
              <a:rPr kumimoji="1" lang="en-US" sz="1800" i="1"/>
              <a:t>proj_guide</a:t>
            </a:r>
            <a:r>
              <a:rPr kumimoji="1" lang="en-US" sz="1800"/>
              <a:t> is redundant provided we are willing to store null values for attribute </a:t>
            </a:r>
            <a:r>
              <a:rPr kumimoji="1" lang="en-US" sz="1800" i="1"/>
              <a:t>manager_name</a:t>
            </a:r>
            <a:r>
              <a:rPr kumimoji="1" lang="en-US" sz="1800"/>
              <a:t> in relation on schema </a:t>
            </a:r>
            <a:r>
              <a:rPr kumimoji="1" lang="en-US" sz="1800" i="1"/>
              <a:t>manages</a:t>
            </a:r>
            <a:endParaRPr kumimoji="1" lang="en-US" sz="1800"/>
          </a:p>
        </p:txBody>
      </p:sp>
      <p:sp>
        <p:nvSpPr>
          <p:cNvPr id="123908" name="Line 19"/>
          <p:cNvSpPr>
            <a:spLocks noChangeShapeType="1"/>
          </p:cNvSpPr>
          <p:nvPr/>
        </p:nvSpPr>
        <p:spPr bwMode="auto">
          <a:xfrm>
            <a:off x="4495800" y="4070350"/>
            <a:ext cx="1588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23909" name="Picture 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3475" y="3019425"/>
            <a:ext cx="428307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Design Decisions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397750" cy="4687887"/>
          </a:xfrm>
        </p:spPr>
        <p:txBody>
          <a:bodyPr/>
          <a:lstStyle/>
          <a:p>
            <a:r>
              <a:rPr lang="en-US" smtClean="0"/>
              <a:t>The use of an attribute or entity set to represent an object.</a:t>
            </a:r>
          </a:p>
          <a:p>
            <a:r>
              <a:rPr lang="en-US" smtClean="0"/>
              <a:t>Whether a real-world concept is best expressed by an entity set or a relationship set.</a:t>
            </a:r>
          </a:p>
          <a:p>
            <a:r>
              <a:rPr lang="en-US" smtClean="0"/>
              <a:t>The use of a ternary relationship versus a pair of binary relationships.</a:t>
            </a:r>
          </a:p>
          <a:p>
            <a:r>
              <a:rPr lang="en-US" smtClean="0"/>
              <a:t>The use of a strong or weak entity set.</a:t>
            </a:r>
          </a:p>
          <a:p>
            <a:r>
              <a:rPr lang="en-US" smtClean="0"/>
              <a:t>The use of specialization/generalization – contributes to modularity in the design.</a:t>
            </a:r>
          </a:p>
          <a:p>
            <a:r>
              <a:rPr lang="en-US" smtClean="0"/>
              <a:t>The use of aggregation – can treat the aggregate entity set as a single unit without concern for the details of its internal structure.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How about doing another ER design interactively on the board?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155575"/>
            <a:ext cx="8867775" cy="477838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138274" name="Picture 5"/>
          <p:cNvPicPr>
            <a:picLocks noChangeAspect="1" noChangeArrowheads="1"/>
          </p:cNvPicPr>
          <p:nvPr/>
        </p:nvPicPr>
        <p:blipFill>
          <a:blip r:embed="rId3"/>
          <a:srcRect b="53856"/>
          <a:stretch>
            <a:fillRect/>
          </a:stretch>
        </p:blipFill>
        <p:spPr bwMode="auto">
          <a:xfrm>
            <a:off x="512763" y="1241425"/>
            <a:ext cx="8012112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Symbols Used in E-R Notation (Cont.)</a:t>
            </a:r>
          </a:p>
        </p:txBody>
      </p:sp>
      <p:pic>
        <p:nvPicPr>
          <p:cNvPr id="140373" name="Picture 5"/>
          <p:cNvPicPr>
            <a:picLocks noChangeAspect="1" noChangeArrowheads="1"/>
          </p:cNvPicPr>
          <p:nvPr/>
        </p:nvPicPr>
        <p:blipFill>
          <a:blip r:embed="rId3"/>
          <a:srcRect t="45372"/>
          <a:stretch>
            <a:fillRect/>
          </a:stretch>
        </p:blipFill>
        <p:spPr bwMode="auto">
          <a:xfrm>
            <a:off x="1196975" y="979488"/>
            <a:ext cx="74358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142339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606425"/>
          </a:xfrm>
        </p:spPr>
        <p:txBody>
          <a:bodyPr/>
          <a:lstStyle/>
          <a:p>
            <a:r>
              <a:rPr kumimoji="0" lang="en-US" sz="2000" smtClean="0"/>
              <a:t> </a:t>
            </a:r>
            <a:r>
              <a:rPr kumimoji="0" lang="en-US" smtClean="0"/>
              <a:t>Chen, IDE1FX, …</a:t>
            </a:r>
          </a:p>
        </p:txBody>
      </p:sp>
      <p:pic>
        <p:nvPicPr>
          <p:cNvPr id="142371" name="Picture 5"/>
          <p:cNvPicPr>
            <a:picLocks noChangeAspect="1" noChangeArrowheads="1"/>
          </p:cNvPicPr>
          <p:nvPr/>
        </p:nvPicPr>
        <p:blipFill>
          <a:blip r:embed="rId3"/>
          <a:srcRect r="15594" b="76595"/>
          <a:stretch>
            <a:fillRect/>
          </a:stretch>
        </p:blipFill>
        <p:spPr bwMode="auto">
          <a:xfrm>
            <a:off x="1065213" y="1760538"/>
            <a:ext cx="6831012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72" name="Picture 5"/>
          <p:cNvPicPr>
            <a:picLocks noChangeAspect="1" noChangeArrowheads="1"/>
          </p:cNvPicPr>
          <p:nvPr/>
        </p:nvPicPr>
        <p:blipFill>
          <a:blip r:embed="rId3"/>
          <a:srcRect t="87552"/>
          <a:stretch>
            <a:fillRect/>
          </a:stretch>
        </p:blipFill>
        <p:spPr bwMode="auto">
          <a:xfrm>
            <a:off x="514350" y="4040188"/>
            <a:ext cx="8478838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266825"/>
            <a:ext cx="8232775" cy="622300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b="1" smtClean="0"/>
              <a:t>                                             Chen                      IDE1FX (Crows feet notation)</a:t>
            </a:r>
          </a:p>
        </p:txBody>
      </p:sp>
      <p:pic>
        <p:nvPicPr>
          <p:cNvPr id="144468" name="Picture 5"/>
          <p:cNvPicPr>
            <a:picLocks noChangeAspect="1" noChangeArrowheads="1"/>
          </p:cNvPicPr>
          <p:nvPr/>
        </p:nvPicPr>
        <p:blipFill>
          <a:blip r:embed="rId3"/>
          <a:srcRect t="22716" b="11975"/>
          <a:stretch>
            <a:fillRect/>
          </a:stretch>
        </p:blipFill>
        <p:spPr bwMode="auto">
          <a:xfrm>
            <a:off x="1223963" y="1784350"/>
            <a:ext cx="7554912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(Cont.)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570787" cy="1171575"/>
          </a:xfrm>
        </p:spPr>
        <p:txBody>
          <a:bodyPr/>
          <a:lstStyle/>
          <a:p>
            <a:r>
              <a:rPr lang="en-US" smtClean="0"/>
              <a:t>An </a:t>
            </a:r>
            <a:r>
              <a:rPr lang="en-US" b="1" smtClean="0">
                <a:solidFill>
                  <a:srgbClr val="000099"/>
                </a:solidFill>
              </a:rPr>
              <a:t>attribute</a:t>
            </a:r>
            <a:r>
              <a:rPr lang="en-US" smtClean="0"/>
              <a:t> can also be property of a relationship set.</a:t>
            </a:r>
          </a:p>
          <a:p>
            <a:pPr>
              <a:lnSpc>
                <a:spcPct val="90000"/>
              </a:lnSpc>
            </a:pPr>
            <a:r>
              <a:rPr lang="en-US" smtClean="0"/>
              <a:t>For instance, the </a:t>
            </a:r>
            <a:r>
              <a:rPr lang="en-US" i="1" smtClean="0"/>
              <a:t>advisor </a:t>
            </a:r>
            <a:r>
              <a:rPr lang="en-US" smtClean="0"/>
              <a:t>relationship set between entity sets </a:t>
            </a:r>
            <a:r>
              <a:rPr lang="en-US" i="1" smtClean="0"/>
              <a:t>instructor </a:t>
            </a:r>
            <a:r>
              <a:rPr lang="en-US" smtClean="0"/>
              <a:t>and </a:t>
            </a:r>
            <a:r>
              <a:rPr lang="en-US" i="1" smtClean="0"/>
              <a:t>student </a:t>
            </a:r>
            <a:r>
              <a:rPr lang="en-US" smtClean="0"/>
              <a:t>may have the attribute </a:t>
            </a:r>
            <a:r>
              <a:rPr lang="en-US" i="1" smtClean="0"/>
              <a:t>date </a:t>
            </a:r>
            <a:r>
              <a:rPr lang="en-US" smtClean="0"/>
              <a:t>which tracks when the student started being associated with the advisor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3138" y="2520950"/>
            <a:ext cx="7751762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	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19975" cy="4876800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UML</a:t>
            </a:r>
            <a:r>
              <a:rPr lang="en-US" smtClean="0"/>
              <a:t>: Unified Modeling Language</a:t>
            </a:r>
          </a:p>
          <a:p>
            <a:r>
              <a:rPr lang="en-US" smtClean="0"/>
              <a:t>UML has many components to graphically model different aspects of an entire software system</a:t>
            </a:r>
          </a:p>
          <a:p>
            <a:r>
              <a:rPr lang="en-US" smtClean="0"/>
              <a:t>UML Class Diagrams correspond to E-R Diagram, but several differences.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858838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ER vs. UML Class Diagrams</a:t>
            </a:r>
          </a:p>
        </p:txBody>
      </p:sp>
      <p:sp>
        <p:nvSpPr>
          <p:cNvPr id="148564" name="Text Box 163"/>
          <p:cNvSpPr txBox="1">
            <a:spLocks noChangeArrowheads="1"/>
          </p:cNvSpPr>
          <p:nvPr/>
        </p:nvSpPr>
        <p:spPr bwMode="auto">
          <a:xfrm>
            <a:off x="1673225" y="6007100"/>
            <a:ext cx="6102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*</a:t>
            </a:r>
            <a:r>
              <a:rPr lang="en-US" sz="1800"/>
              <a:t>Note reversal of position in cardinality constraint depiction</a:t>
            </a:r>
          </a:p>
        </p:txBody>
      </p:sp>
      <p:pic>
        <p:nvPicPr>
          <p:cNvPr id="148565" name="Picture 5"/>
          <p:cNvPicPr>
            <a:picLocks noChangeAspect="1" noChangeArrowheads="1"/>
          </p:cNvPicPr>
          <p:nvPr/>
        </p:nvPicPr>
        <p:blipFill>
          <a:blip r:embed="rId3"/>
          <a:srcRect b="44093"/>
          <a:stretch>
            <a:fillRect/>
          </a:stretch>
        </p:blipFill>
        <p:spPr bwMode="auto">
          <a:xfrm>
            <a:off x="569913" y="1065213"/>
            <a:ext cx="82804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ER vs. UML Class Diagrams</a:t>
            </a:r>
          </a:p>
        </p:txBody>
      </p:sp>
      <p:sp>
        <p:nvSpPr>
          <p:cNvPr id="150609" name="Text Box 82"/>
          <p:cNvSpPr txBox="1">
            <a:spLocks noChangeArrowheads="1"/>
          </p:cNvSpPr>
          <p:nvPr/>
        </p:nvSpPr>
        <p:spPr bwMode="auto">
          <a:xfrm>
            <a:off x="1630363" y="1058863"/>
            <a:ext cx="2335212" cy="376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defTabSz="449263"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ER Diagram Notation</a:t>
            </a:r>
          </a:p>
        </p:txBody>
      </p:sp>
      <p:sp>
        <p:nvSpPr>
          <p:cNvPr id="150610" name="Text Box 83"/>
          <p:cNvSpPr txBox="1">
            <a:spLocks noChangeArrowheads="1"/>
          </p:cNvSpPr>
          <p:nvPr/>
        </p:nvSpPr>
        <p:spPr bwMode="auto">
          <a:xfrm>
            <a:off x="5378450" y="1087438"/>
            <a:ext cx="2030413" cy="376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defTabSz="449263"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Equivalent in UML</a:t>
            </a:r>
          </a:p>
        </p:txBody>
      </p:sp>
      <p:sp>
        <p:nvSpPr>
          <p:cNvPr id="150611" name="Text Box 84"/>
          <p:cNvSpPr txBox="1">
            <a:spLocks noChangeArrowheads="1"/>
          </p:cNvSpPr>
          <p:nvPr/>
        </p:nvSpPr>
        <p:spPr bwMode="auto">
          <a:xfrm>
            <a:off x="1158875" y="5829300"/>
            <a:ext cx="673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*</a:t>
            </a:r>
            <a:r>
              <a:rPr lang="en-US" sz="1800"/>
              <a:t>Generalization can use merged or separate arrows independent</a:t>
            </a:r>
          </a:p>
          <a:p>
            <a:r>
              <a:rPr lang="en-US" sz="1800"/>
              <a:t>  of disjoint/overlapping</a:t>
            </a:r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150612" name="Picture 5"/>
          <p:cNvPicPr>
            <a:picLocks noChangeAspect="1" noChangeArrowheads="1"/>
          </p:cNvPicPr>
          <p:nvPr/>
        </p:nvPicPr>
        <p:blipFill>
          <a:blip r:embed="rId3"/>
          <a:srcRect t="56212" r="11429"/>
          <a:stretch>
            <a:fillRect/>
          </a:stretch>
        </p:blipFill>
        <p:spPr bwMode="auto">
          <a:xfrm>
            <a:off x="846138" y="1641475"/>
            <a:ext cx="7870825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 Class Diagrams (Cont.)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59650" cy="5029200"/>
          </a:xfrm>
        </p:spPr>
        <p:txBody>
          <a:bodyPr/>
          <a:lstStyle/>
          <a:p>
            <a:r>
              <a:rPr lang="en-US" smtClean="0"/>
              <a:t>Binary relationship sets are represented in UML by just drawing a line connecting the entity sets. The relationship set name is written adjacent to the line.  </a:t>
            </a:r>
          </a:p>
          <a:p>
            <a:r>
              <a:rPr lang="en-US" smtClean="0"/>
              <a:t>The role played by an entity set in a relationship set may also be specified by writing the role name on the line, adjacent to the entity set. </a:t>
            </a:r>
          </a:p>
          <a:p>
            <a:r>
              <a:rPr lang="en-US" smtClean="0"/>
              <a:t>The relationship set name may alternatively be written in a box, along with attributes of the relationship set, and the box is connected, using a dotted line, to the line depicting the  relationship set.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End of Chapter 7</a:t>
            </a:r>
            <a:br>
              <a:rPr lang="en-US">
                <a:ea typeface="+mj-ea"/>
              </a:rPr>
            </a:br>
            <a:endParaRPr lang="en-US"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7.01</a:t>
            </a:r>
          </a:p>
        </p:txBody>
      </p:sp>
      <p:pic>
        <p:nvPicPr>
          <p:cNvPr id="1566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6738" y="2111375"/>
            <a:ext cx="6354762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7.02</a:t>
            </a:r>
          </a:p>
        </p:txBody>
      </p:sp>
      <p:pic>
        <p:nvPicPr>
          <p:cNvPr id="15872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025" y="811213"/>
            <a:ext cx="8027988" cy="445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7.03</a:t>
            </a:r>
          </a:p>
        </p:txBody>
      </p:sp>
      <p:pic>
        <p:nvPicPr>
          <p:cNvPr id="16077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975" y="1220788"/>
            <a:ext cx="7751763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7.04</a:t>
            </a:r>
          </a:p>
        </p:txBody>
      </p:sp>
      <p:pic>
        <p:nvPicPr>
          <p:cNvPr id="162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163" y="1330325"/>
            <a:ext cx="8093075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7.05</a:t>
            </a:r>
          </a:p>
        </p:txBody>
      </p:sp>
      <p:pic>
        <p:nvPicPr>
          <p:cNvPr id="1648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4238" y="1117600"/>
            <a:ext cx="7367587" cy="37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Degree of a Relationship Set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221537" cy="4195762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binary relationship</a:t>
            </a:r>
          </a:p>
          <a:p>
            <a:pPr lvl="1"/>
            <a:r>
              <a:rPr lang="en-US" smtClean="0"/>
              <a:t>involve two entity sets (or degree two). </a:t>
            </a:r>
          </a:p>
          <a:p>
            <a:pPr lvl="1"/>
            <a:r>
              <a:rPr lang="en-US" smtClean="0"/>
              <a:t>most relationship sets in a database system are binary.</a:t>
            </a:r>
          </a:p>
          <a:p>
            <a:r>
              <a:rPr lang="en-US" smtClean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CC6600"/>
              </a:buClr>
              <a:buSzPct val="105000"/>
              <a:buFont typeface="Webdings" pitchFamily="18" charset="2"/>
              <a:buChar char="4"/>
            </a:pPr>
            <a:r>
              <a:rPr lang="en-US" smtClean="0"/>
              <a:t>Example: </a:t>
            </a:r>
            <a:r>
              <a:rPr lang="en-US" i="1" smtClean="0"/>
              <a:t>students</a:t>
            </a:r>
            <a:r>
              <a:rPr lang="en-US" smtClean="0"/>
              <a:t> work on research </a:t>
            </a:r>
            <a:r>
              <a:rPr lang="en-US" i="1" smtClean="0"/>
              <a:t>projects</a:t>
            </a:r>
            <a:r>
              <a:rPr lang="en-US" smtClean="0"/>
              <a:t> under the guidance of an </a:t>
            </a:r>
            <a:r>
              <a:rPr lang="en-US" i="1" smtClean="0"/>
              <a:t>instructor</a:t>
            </a:r>
            <a:r>
              <a:rPr lang="en-US" smtClean="0"/>
              <a:t>. </a:t>
            </a:r>
          </a:p>
          <a:p>
            <a:pPr lvl="1">
              <a:buClr>
                <a:srgbClr val="CC6600"/>
              </a:buClr>
              <a:buSzPct val="105000"/>
              <a:buFont typeface="Webdings" pitchFamily="18" charset="2"/>
              <a:buChar char="4"/>
            </a:pPr>
            <a:r>
              <a:rPr lang="en-US" smtClean="0"/>
              <a:t>relationship </a:t>
            </a:r>
            <a:r>
              <a:rPr lang="en-US" i="1" smtClean="0"/>
              <a:t>proj_guide</a:t>
            </a:r>
            <a:r>
              <a:rPr lang="en-US" smtClean="0"/>
              <a:t> is a ternary relationship between </a:t>
            </a:r>
            <a:r>
              <a:rPr lang="en-US" i="1" smtClean="0"/>
              <a:t>instructor, student, </a:t>
            </a:r>
            <a:r>
              <a:rPr lang="en-US" smtClean="0"/>
              <a:t>and </a:t>
            </a:r>
            <a:r>
              <a:rPr lang="en-US" i="1" smtClean="0"/>
              <a:t>project</a:t>
            </a:r>
            <a:endParaRPr kumimoji="0" lang="en-US" smtClean="0"/>
          </a:p>
          <a:p>
            <a:pPr lvl="1"/>
            <a:endParaRPr lang="en-US" smtClean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7.06</a:t>
            </a:r>
          </a:p>
        </p:txBody>
      </p:sp>
      <p:pic>
        <p:nvPicPr>
          <p:cNvPr id="166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9488" y="1157288"/>
            <a:ext cx="7621587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7.07</a:t>
            </a:r>
          </a:p>
        </p:txBody>
      </p:sp>
      <p:pic>
        <p:nvPicPr>
          <p:cNvPr id="16896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963" y="1147763"/>
            <a:ext cx="826452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7.08</a:t>
            </a:r>
          </a:p>
        </p:txBody>
      </p:sp>
      <p:pic>
        <p:nvPicPr>
          <p:cNvPr id="1710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1212850"/>
            <a:ext cx="8253412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7.09</a:t>
            </a:r>
          </a:p>
        </p:txBody>
      </p:sp>
      <p:pic>
        <p:nvPicPr>
          <p:cNvPr id="1730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3475" y="693738"/>
            <a:ext cx="4846638" cy="589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7.10</a:t>
            </a:r>
          </a:p>
        </p:txBody>
      </p:sp>
      <p:pic>
        <p:nvPicPr>
          <p:cNvPr id="17510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" y="1196975"/>
            <a:ext cx="8005763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7.11</a:t>
            </a:r>
          </a:p>
        </p:txBody>
      </p:sp>
      <p:pic>
        <p:nvPicPr>
          <p:cNvPr id="1771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2325" y="892175"/>
            <a:ext cx="2605088" cy="552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7.12</a:t>
            </a:r>
          </a:p>
        </p:txBody>
      </p:sp>
      <p:pic>
        <p:nvPicPr>
          <p:cNvPr id="17920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8588" y="1439863"/>
            <a:ext cx="7099300" cy="209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7.13</a:t>
            </a:r>
          </a:p>
        </p:txBody>
      </p:sp>
      <p:pic>
        <p:nvPicPr>
          <p:cNvPr id="181251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9525" y="1144588"/>
            <a:ext cx="7100888" cy="209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7.14</a:t>
            </a:r>
          </a:p>
        </p:txBody>
      </p:sp>
      <p:pic>
        <p:nvPicPr>
          <p:cNvPr id="18329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375" y="1082675"/>
            <a:ext cx="8037513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7.15</a:t>
            </a:r>
          </a:p>
        </p:txBody>
      </p:sp>
      <p:pic>
        <p:nvPicPr>
          <p:cNvPr id="18534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4650" y="611188"/>
            <a:ext cx="6137275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Attributes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966075" cy="5391150"/>
          </a:xfrm>
        </p:spPr>
        <p:txBody>
          <a:bodyPr/>
          <a:lstStyle/>
          <a:p>
            <a:r>
              <a:rPr lang="en-US" smtClean="0"/>
              <a:t>An entity is represented by a set of attributes, that is descriptive properties possessed by all members of an entity set.</a:t>
            </a:r>
          </a:p>
          <a:p>
            <a:pPr lvl="1"/>
            <a:r>
              <a:rPr lang="en-US" smtClean="0"/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smtClean="0"/>
              <a:t>     	</a:t>
            </a:r>
            <a:r>
              <a:rPr lang="en-US" i="1" smtClean="0"/>
              <a:t>instructor = </a:t>
            </a:r>
            <a:r>
              <a:rPr lang="en-US" smtClean="0"/>
              <a:t>(</a:t>
            </a:r>
            <a:r>
              <a:rPr lang="en-US" i="1" smtClean="0"/>
              <a:t>ID, name, street, city, salary </a:t>
            </a:r>
            <a:r>
              <a:rPr lang="en-US" smtClean="0"/>
              <a:t>)</a:t>
            </a:r>
            <a:r>
              <a:rPr lang="en-US" i="1" smtClean="0"/>
              <a:t/>
            </a:r>
            <a:br>
              <a:rPr lang="en-US" i="1" smtClean="0"/>
            </a:br>
            <a:r>
              <a:rPr lang="en-US" i="1" smtClean="0"/>
              <a:t>	course= </a:t>
            </a:r>
            <a:r>
              <a:rPr lang="en-US" smtClean="0"/>
              <a:t>(</a:t>
            </a:r>
            <a:r>
              <a:rPr lang="en-US" i="1" smtClean="0"/>
              <a:t>course_id, title, credits</a:t>
            </a:r>
            <a:r>
              <a:rPr lang="en-US" smtClean="0"/>
              <a:t>)</a:t>
            </a:r>
            <a:endParaRPr lang="en-US" i="1" smtClean="0">
              <a:solidFill>
                <a:schemeClr val="tx2"/>
              </a:solidFill>
            </a:endParaRPr>
          </a:p>
          <a:p>
            <a:r>
              <a:rPr lang="en-US" b="1" smtClean="0">
                <a:solidFill>
                  <a:srgbClr val="000099"/>
                </a:solidFill>
              </a:rPr>
              <a:t>Domain</a:t>
            </a:r>
            <a:r>
              <a:rPr lang="en-US" smtClean="0"/>
              <a:t> – the set of permitted values for each attribute </a:t>
            </a:r>
          </a:p>
          <a:p>
            <a:r>
              <a:rPr lang="en-US" smtClean="0"/>
              <a:t>Attribute types:</a:t>
            </a:r>
          </a:p>
          <a:p>
            <a:pPr lvl="1"/>
            <a:r>
              <a:rPr lang="en-US" b="1" smtClean="0">
                <a:solidFill>
                  <a:srgbClr val="000099"/>
                </a:solidFill>
              </a:rPr>
              <a:t>Simple</a:t>
            </a:r>
            <a:r>
              <a:rPr lang="en-US" smtClean="0"/>
              <a:t> and </a:t>
            </a:r>
            <a:r>
              <a:rPr lang="en-US" b="1" smtClean="0">
                <a:solidFill>
                  <a:srgbClr val="000099"/>
                </a:solidFill>
              </a:rPr>
              <a:t>composite</a:t>
            </a:r>
            <a:r>
              <a:rPr lang="en-US" smtClean="0"/>
              <a:t> attributes.</a:t>
            </a:r>
          </a:p>
          <a:p>
            <a:pPr lvl="1"/>
            <a:r>
              <a:rPr lang="en-US" b="1" smtClean="0">
                <a:solidFill>
                  <a:srgbClr val="000099"/>
                </a:solidFill>
              </a:rPr>
              <a:t>Single-valued</a:t>
            </a:r>
            <a:r>
              <a:rPr lang="en-US" smtClean="0"/>
              <a:t> and </a:t>
            </a:r>
            <a:r>
              <a:rPr lang="en-US" b="1" smtClean="0">
                <a:solidFill>
                  <a:srgbClr val="000099"/>
                </a:solidFill>
              </a:rPr>
              <a:t>multivalued</a:t>
            </a:r>
            <a:r>
              <a:rPr lang="en-US" smtClean="0"/>
              <a:t> attributes</a:t>
            </a:r>
          </a:p>
          <a:p>
            <a:pPr lvl="2"/>
            <a:r>
              <a:rPr lang="en-US" smtClean="0"/>
              <a:t>Example: multivalued attribute: </a:t>
            </a:r>
            <a:r>
              <a:rPr lang="en-US" i="1" smtClean="0"/>
              <a:t>phone_numbers</a:t>
            </a:r>
          </a:p>
          <a:p>
            <a:pPr lvl="1"/>
            <a:r>
              <a:rPr lang="en-US" b="1" smtClean="0">
                <a:solidFill>
                  <a:srgbClr val="000099"/>
                </a:solidFill>
              </a:rPr>
              <a:t>Derived</a:t>
            </a:r>
            <a:r>
              <a:rPr lang="en-US" smtClean="0"/>
              <a:t> attributes</a:t>
            </a:r>
          </a:p>
          <a:p>
            <a:pPr lvl="2"/>
            <a:r>
              <a:rPr lang="en-US" smtClean="0"/>
              <a:t>Can be computed from other attributes</a:t>
            </a:r>
          </a:p>
          <a:p>
            <a:pPr lvl="2"/>
            <a:r>
              <a:rPr lang="en-US" smtClean="0"/>
              <a:t>Example:  age, given date_of_birth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7.17</a:t>
            </a:r>
          </a:p>
        </p:txBody>
      </p:sp>
      <p:pic>
        <p:nvPicPr>
          <p:cNvPr id="1873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675" y="1166813"/>
            <a:ext cx="7853363" cy="210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7.18</a:t>
            </a:r>
          </a:p>
        </p:txBody>
      </p:sp>
      <p:pic>
        <p:nvPicPr>
          <p:cNvPr id="1894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44575"/>
            <a:ext cx="8002588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7.19</a:t>
            </a:r>
          </a:p>
        </p:txBody>
      </p:sp>
      <p:pic>
        <p:nvPicPr>
          <p:cNvPr id="1914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050" y="1101725"/>
            <a:ext cx="8077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7.20</a:t>
            </a:r>
          </a:p>
        </p:txBody>
      </p:sp>
      <p:pic>
        <p:nvPicPr>
          <p:cNvPr id="1935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9950" y="976313"/>
            <a:ext cx="7889875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7.21</a:t>
            </a:r>
          </a:p>
        </p:txBody>
      </p:sp>
      <p:pic>
        <p:nvPicPr>
          <p:cNvPr id="195587" name="Picture 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3738" y="762000"/>
            <a:ext cx="5583237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7.22</a:t>
            </a:r>
          </a:p>
        </p:txBody>
      </p:sp>
      <p:pic>
        <p:nvPicPr>
          <p:cNvPr id="197635" name="Picture 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2025" y="1138238"/>
            <a:ext cx="5202238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7.23</a:t>
            </a:r>
          </a:p>
        </p:txBody>
      </p:sp>
      <p:pic>
        <p:nvPicPr>
          <p:cNvPr id="199683" name="Picture 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" y="1009650"/>
            <a:ext cx="6902450" cy="55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7.24</a:t>
            </a:r>
          </a:p>
        </p:txBody>
      </p:sp>
      <p:pic>
        <p:nvPicPr>
          <p:cNvPr id="20173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0125" y="661988"/>
            <a:ext cx="4787900" cy="595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7.25</a:t>
            </a:r>
          </a:p>
        </p:txBody>
      </p:sp>
      <p:pic>
        <p:nvPicPr>
          <p:cNvPr id="2037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6575" y="658813"/>
            <a:ext cx="6142038" cy="575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7.26</a:t>
            </a:r>
          </a:p>
        </p:txBody>
      </p:sp>
      <p:pic>
        <p:nvPicPr>
          <p:cNvPr id="2058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050" y="765175"/>
            <a:ext cx="5695950" cy="577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28609</TotalTime>
  <Words>3142</Words>
  <Application>Microsoft Macintosh PowerPoint</Application>
  <PresentationFormat>On-screen Show (4:3)</PresentationFormat>
  <Paragraphs>460</Paragraphs>
  <Slides>102</Slides>
  <Notes>102</Notes>
  <HiddenSlides>0</HiddenSlides>
  <MMClips>0</MMClips>
  <ScaleCrop>false</ScaleCrop>
  <HeadingPairs>
    <vt:vector size="10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  <vt:variant>
        <vt:lpstr>Custom Shows</vt:lpstr>
      </vt:variant>
      <vt:variant>
        <vt:i4>1</vt:i4>
      </vt:variant>
    </vt:vector>
  </HeadingPairs>
  <TitlesOfParts>
    <vt:vector size="113" baseType="lpstr">
      <vt:lpstr>Helvetica</vt:lpstr>
      <vt:lpstr>ＭＳ Ｐゴシック</vt:lpstr>
      <vt:lpstr>Arial</vt:lpstr>
      <vt:lpstr>Monotype Sorts</vt:lpstr>
      <vt:lpstr>Webdings</vt:lpstr>
      <vt:lpstr>Times New Roman</vt:lpstr>
      <vt:lpstr>Symbol</vt:lpstr>
      <vt:lpstr>Wingdings</vt:lpstr>
      <vt:lpstr>2_db-5-grey</vt:lpstr>
      <vt:lpstr>Microsoft Clip Gallery</vt:lpstr>
      <vt:lpstr>Chapter 7:  Entity-Relationship Model</vt:lpstr>
      <vt:lpstr>Chapter 7:  Entity-Relationship Model</vt:lpstr>
      <vt:lpstr>Modeling</vt:lpstr>
      <vt:lpstr>Entity Sets instructor and student</vt:lpstr>
      <vt:lpstr>Relationship Sets</vt:lpstr>
      <vt:lpstr>Relationship Set advisor</vt:lpstr>
      <vt:lpstr>Relationship Sets (Cont.)</vt:lpstr>
      <vt:lpstr>Degree of a Relationship Set</vt:lpstr>
      <vt:lpstr>Attributes</vt:lpstr>
      <vt:lpstr>Composite Attributes</vt:lpstr>
      <vt:lpstr>Mapping Cardinality Constraints</vt:lpstr>
      <vt:lpstr>Mapping Cardinalities</vt:lpstr>
      <vt:lpstr>Mapping Cardinalities </vt:lpstr>
      <vt:lpstr>Keys</vt:lpstr>
      <vt:lpstr>Keys for Relationship Sets</vt:lpstr>
      <vt:lpstr>Redundant Attributes</vt:lpstr>
      <vt:lpstr>E-R Diagrams</vt:lpstr>
      <vt:lpstr>Entity With Composite, Multivalued, and Derived Attributes</vt:lpstr>
      <vt:lpstr>Relationship Sets with Attributes</vt:lpstr>
      <vt:lpstr>Roles</vt:lpstr>
      <vt:lpstr>Cardinality Constraints</vt:lpstr>
      <vt:lpstr>One-to-One Relationship</vt:lpstr>
      <vt:lpstr>One-to-Many Relationship</vt:lpstr>
      <vt:lpstr>Many-to-One Relationships</vt:lpstr>
      <vt:lpstr>Many-to-Many Relationship</vt:lpstr>
      <vt:lpstr>Participation of an Entity Set in a Relationship Set</vt:lpstr>
      <vt:lpstr>Alternative Notation for Cardinality Limits</vt:lpstr>
      <vt:lpstr>E-R Diagram with a Ternary Relationship</vt:lpstr>
      <vt:lpstr>Cardinality Constraints on Ternary Relationship</vt:lpstr>
      <vt:lpstr>How about doing an ER design interactively on the board? Suggest an application to be modeled.</vt:lpstr>
      <vt:lpstr>Weak Entity Sets</vt:lpstr>
      <vt:lpstr>Weak Entity Sets (Cont.)</vt:lpstr>
      <vt:lpstr>Weak Entity Sets (Cont.)</vt:lpstr>
      <vt:lpstr>E-R Diagram for a University Enterprise</vt:lpstr>
      <vt:lpstr>Reduction to Relational Schemas</vt:lpstr>
      <vt:lpstr>Reduction to Relation Schemas</vt:lpstr>
      <vt:lpstr>Representing Entity Sets With Simple Attributes</vt:lpstr>
      <vt:lpstr>Representing Relationship Sets</vt:lpstr>
      <vt:lpstr>Redundancy of Schemas</vt:lpstr>
      <vt:lpstr>Redundancy of Schemas (Cont.)</vt:lpstr>
      <vt:lpstr>Composite and Multivalued Attributes</vt:lpstr>
      <vt:lpstr>Composite and Multivalued Attributes</vt:lpstr>
      <vt:lpstr>Multivalued Attributes (Cont.)</vt:lpstr>
      <vt:lpstr>Design Issues</vt:lpstr>
      <vt:lpstr>Design Issues</vt:lpstr>
      <vt:lpstr>Design Issues</vt:lpstr>
      <vt:lpstr>Binary Vs. Non-Binary Relationships</vt:lpstr>
      <vt:lpstr>Converting Non-Binary Relationships to Binary Form</vt:lpstr>
      <vt:lpstr>Converting Non-Binary Relationships (Cont.)</vt:lpstr>
      <vt:lpstr>Extended ER Features</vt:lpstr>
      <vt:lpstr>Extended E-R Features: Specialization</vt:lpstr>
      <vt:lpstr>Specialization Example</vt:lpstr>
      <vt:lpstr>Extended ER Features: Generalization</vt:lpstr>
      <vt:lpstr>Specialization and Generalization (Cont.)</vt:lpstr>
      <vt:lpstr>Design Constraints on a Specialization/Generalization</vt:lpstr>
      <vt:lpstr>Design Constraints on a Specialization/Generalization (Cont.)</vt:lpstr>
      <vt:lpstr>Aggregation</vt:lpstr>
      <vt:lpstr>Aggregation (Cont.)</vt:lpstr>
      <vt:lpstr>Aggregation (Cont.)</vt:lpstr>
      <vt:lpstr>Representing Specialization via Schemas</vt:lpstr>
      <vt:lpstr>Representing Specialization as Schemas (Cont.)</vt:lpstr>
      <vt:lpstr>Schemas Corresponding to Aggregation</vt:lpstr>
      <vt:lpstr>Schemas Corresponding to Aggregation (Cont.)</vt:lpstr>
      <vt:lpstr>E-R Design Decisions</vt:lpstr>
      <vt:lpstr>How about doing another ER design interactively on the board?</vt:lpstr>
      <vt:lpstr>Summary of Symbols Used in E-R Notation</vt:lpstr>
      <vt:lpstr>Symbols Used in E-R Notation (Cont.)</vt:lpstr>
      <vt:lpstr>Alternative ER Notations</vt:lpstr>
      <vt:lpstr>Alternative ER Notations</vt:lpstr>
      <vt:lpstr>UML </vt:lpstr>
      <vt:lpstr>ER vs. UML Class Diagrams</vt:lpstr>
      <vt:lpstr>ER vs. UML Class Diagrams</vt:lpstr>
      <vt:lpstr>UML Class Diagrams (Cont.)</vt:lpstr>
      <vt:lpstr>End of Chapter 7 </vt:lpstr>
      <vt:lpstr>Figure 7.01</vt:lpstr>
      <vt:lpstr>Figure 7.02</vt:lpstr>
      <vt:lpstr>Figure 7.03</vt:lpstr>
      <vt:lpstr>Figure 7.04</vt:lpstr>
      <vt:lpstr>Figure 7.05</vt:lpstr>
      <vt:lpstr>Figure 7.06</vt:lpstr>
      <vt:lpstr>Figure 7.07</vt:lpstr>
      <vt:lpstr>Figure 7.08</vt:lpstr>
      <vt:lpstr>Figure 7.09</vt:lpstr>
      <vt:lpstr>Figure 7.10</vt:lpstr>
      <vt:lpstr>Figure 7.11</vt:lpstr>
      <vt:lpstr>Figure 7.12</vt:lpstr>
      <vt:lpstr>Figure 7.13</vt:lpstr>
      <vt:lpstr>Figure 7.14</vt:lpstr>
      <vt:lpstr>Figure 7.15</vt:lpstr>
      <vt:lpstr>Figure 7.17</vt:lpstr>
      <vt:lpstr>Figure 7.18</vt:lpstr>
      <vt:lpstr>Figure 7.19</vt:lpstr>
      <vt:lpstr>Figure 7.20</vt:lpstr>
      <vt:lpstr>Figure 7.21</vt:lpstr>
      <vt:lpstr>Figure 7.22</vt:lpstr>
      <vt:lpstr>Figure 7.23</vt:lpstr>
      <vt:lpstr>Figure 7.24</vt:lpstr>
      <vt:lpstr>Figure 7.25</vt:lpstr>
      <vt:lpstr>Figure 7.26</vt:lpstr>
      <vt:lpstr>Figure 7.27</vt:lpstr>
      <vt:lpstr>Figure 7.28</vt:lpstr>
      <vt:lpstr>Figure 7.29</vt:lpstr>
      <vt:lpstr>Custom Show 1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</dc:title>
  <dc:creator>Marilyn Turnamian</dc:creator>
  <cp:lastModifiedBy>IICT (SWE)</cp:lastModifiedBy>
  <cp:revision>321</cp:revision>
  <cp:lastPrinted>2005-01-10T21:51:57Z</cp:lastPrinted>
  <dcterms:created xsi:type="dcterms:W3CDTF">2009-12-21T15:40:15Z</dcterms:created>
  <dcterms:modified xsi:type="dcterms:W3CDTF">2019-01-07T11:11:29Z</dcterms:modified>
</cp:coreProperties>
</file>